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</p:sldIdLst>
  <p:sldSz cy="5143500" cx="9144000"/>
  <p:notesSz cx="6858000" cy="9144000"/>
  <p:embeddedFontLst>
    <p:embeddedFont>
      <p:font typeface="Julius Sans One"/>
      <p:regular r:id="rId85"/>
    </p:embeddedFont>
    <p:embeddedFont>
      <p:font typeface="Didact Gothic"/>
      <p:regular r:id="rId86"/>
    </p:embeddedFont>
    <p:embeddedFont>
      <p:font typeface="Tahoma"/>
      <p:regular r:id="rId87"/>
      <p:bold r:id="rId88"/>
    </p:embeddedFont>
    <p:embeddedFont>
      <p:font typeface="Helvetica Neue"/>
      <p:regular r:id="rId89"/>
      <p:bold r:id="rId90"/>
      <p:italic r:id="rId91"/>
      <p:boldItalic r:id="rId92"/>
    </p:embeddedFont>
    <p:embeddedFont>
      <p:font typeface="Helvetica Neue Light"/>
      <p:regular r:id="rId93"/>
      <p:bold r:id="rId94"/>
      <p:italic r:id="rId95"/>
      <p:boldItalic r:id="rId96"/>
    </p:embeddedFont>
    <p:embeddedFont>
      <p:font typeface="Questrial"/>
      <p:regular r:id="rId97"/>
    </p:embeddedFont>
    <p:embeddedFont>
      <p:font typeface="Open Sans"/>
      <p:regular r:id="rId98"/>
      <p:bold r:id="rId99"/>
      <p:italic r:id="rId100"/>
      <p:boldItalic r:id="rId10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464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043E6CA-19AE-462D-AC77-0756A28F2D7B}">
  <a:tblStyle styleId="{E043E6CA-19AE-462D-AC77-0756A28F2D7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2E52E55-C577-4639-8111-8AF97B2181F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46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1" Type="http://schemas.openxmlformats.org/officeDocument/2006/relationships/font" Target="fonts/OpenSans-boldItalic.fntdata"/><Relationship Id="rId100" Type="http://schemas.openxmlformats.org/officeDocument/2006/relationships/font" Target="fonts/OpenSans-italic.fntdata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95" Type="http://schemas.openxmlformats.org/officeDocument/2006/relationships/font" Target="fonts/HelveticaNeueLight-italic.fntdata"/><Relationship Id="rId94" Type="http://schemas.openxmlformats.org/officeDocument/2006/relationships/font" Target="fonts/HelveticaNeueLight-bold.fntdata"/><Relationship Id="rId97" Type="http://schemas.openxmlformats.org/officeDocument/2006/relationships/font" Target="fonts/Questrial-regular.fntdata"/><Relationship Id="rId96" Type="http://schemas.openxmlformats.org/officeDocument/2006/relationships/font" Target="fonts/HelveticaNeueLight-boldItalic.fntdata"/><Relationship Id="rId11" Type="http://schemas.openxmlformats.org/officeDocument/2006/relationships/slide" Target="slides/slide5.xml"/><Relationship Id="rId99" Type="http://schemas.openxmlformats.org/officeDocument/2006/relationships/font" Target="fonts/OpenSans-bold.fntdata"/><Relationship Id="rId10" Type="http://schemas.openxmlformats.org/officeDocument/2006/relationships/slide" Target="slides/slide4.xml"/><Relationship Id="rId98" Type="http://schemas.openxmlformats.org/officeDocument/2006/relationships/font" Target="fonts/OpenSans-regular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font" Target="fonts/HelveticaNeue-italic.fntdata"/><Relationship Id="rId90" Type="http://schemas.openxmlformats.org/officeDocument/2006/relationships/font" Target="fonts/HelveticaNeue-bold.fntdata"/><Relationship Id="rId93" Type="http://schemas.openxmlformats.org/officeDocument/2006/relationships/font" Target="fonts/HelveticaNeueLight-regular.fntdata"/><Relationship Id="rId92" Type="http://schemas.openxmlformats.org/officeDocument/2006/relationships/font" Target="fonts/HelveticaNeue-boldItalic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font" Target="fonts/DidactGothic-regular.fntdata"/><Relationship Id="rId85" Type="http://schemas.openxmlformats.org/officeDocument/2006/relationships/font" Target="fonts/JuliusSansOne-regular.fntdata"/><Relationship Id="rId88" Type="http://schemas.openxmlformats.org/officeDocument/2006/relationships/font" Target="fonts/Tahoma-bold.fntdata"/><Relationship Id="rId87" Type="http://schemas.openxmlformats.org/officeDocument/2006/relationships/font" Target="fonts/Tahoma-regular.fntdata"/><Relationship Id="rId89" Type="http://schemas.openxmlformats.org/officeDocument/2006/relationships/font" Target="fonts/HelveticaNeue-regular.fntdata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b6e580f0e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b6e580f0e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e0a0507d1d_1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e0a0507d1d_1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e0a0507d1d_1_6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e0a0507d1d_1_6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0a0507d1d_1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e0a0507d1d_1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e0a0507d1d_1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e0a0507d1d_1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b6e580f0ef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b6e580f0ef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e0a0507d1d_1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e0a0507d1d_1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b6e580f0ef_0_2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b6e580f0ef_0_2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a1249ffcf0_1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a1249ffcf0_1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 cropped from: </a:t>
            </a:r>
            <a:r>
              <a:rPr lang="en"/>
              <a:t>https://massculturalcouncil.org/blog/fy22-capital-spending-plan-invests-10m-into-cultural-facilities/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e0a0507d1d_1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e0a0507d1d_1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10b59350c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e10b59350c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a1249ffcf0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a1249ffcf0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0a0507d1d_1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e0a0507d1d_1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b6e580f0ef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b6e580f0ef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de08e4b798_0_3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de08e4b798_0_3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de08e4b798_0_4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de08e4b798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Pic: https://www.researchgate.net/figure/City-of-Vancouver-dissemination-areas-with-median-family-income-2001-in-the-lowest_fig2_5801092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de08e4b798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de08e4b798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Pic: </a:t>
            </a:r>
            <a:r>
              <a:rPr lang="en"/>
              <a:t>https://www.researchgate.net/figure/City-of-Vancouver-dissemination-areas-with-median-family-income-2001-in-the-lowest_fig2_5801092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b6e580f0ef_0_5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b6e580f0ef_0_5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b6e580f0ef_0_4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b6e580f0ef_0_4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b6e580f0ef_0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b6e580f0ef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10b59350c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e10b59350c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e10b59350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e10b59350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Sum allows for weighing on the number of accessible destinations if we consider n. </a:t>
            </a:r>
            <a:b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4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also cant take the mean since each origin has a different total number of accessible destinations.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e0a0507d1d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e0a0507d1d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1993049c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1993049c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0a0507d1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e0a0507d1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de08e4b798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de08e4b798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0a0507d1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e0a0507d1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e0a0507d1d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e0a0507d1d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e0a0507d1d_0_2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e0a0507d1d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e0a0507d1d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e0a0507d1d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e0a0507d1d_0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e0a0507d1d_0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ge0a0507d1d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0" name="Google Shape;670;ge0a0507d1d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10b59350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8" name="Google Shape;678;ge10b59350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8f6f6f201e_0_7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8f6f6f201e_0_7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de08e4b798_0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de08e4b798_0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de08e4b798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de08e4b798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gde08e4b798_0_4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8" name="Google Shape;718;gde08e4b798_0_4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0a0507d1d_1_7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2" name="Google Shape;732;ge0a0507d1d_1_7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ge1993049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3" name="Google Shape;743;ge1993049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b6e580f0ef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b6e580f0ef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e0a0507d1d_1_4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e0a0507d1d_1_4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0a0507d1d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e0a0507d1d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b6e580f0ef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b6e580f0ef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b6e580f0ef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4" name="Google Shape;794;gb6e580f0ef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b6e580f0ef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b6e580f0ef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b6e580f0ef_0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b6e580f0ef_0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b6e580f0ef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9" name="Google Shape;809;gb6e580f0ef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b6e580f0ef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5" name="Google Shape;825;gb6e580f0ef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b6e580f0ef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2" name="Google Shape;842;gb6e580f0ef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Sometimes, keeping it simple is the best!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b6e580f0e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8" name="Google Shape;848;gb6e580f0e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b6e580f0ef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b6e580f0ef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0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e0a0507d1d_1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e0a0507d1d_1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Google Shape;883;ge0a0507d1d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4" name="Google Shape;884;ge0a0507d1d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e0a0507d1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e0a0507d1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0a0507d1d_1_7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7" name="Google Shape;907;ge0a0507d1d_1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0a0507d1d_1_5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e0a0507d1d_1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ge0a0507d1d_1_7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7" name="Google Shape;917;ge0a0507d1d_1_7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e0a0507d1d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e0a0507d1d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7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Variables</a:t>
            </a:r>
            <a:endParaRPr i="1" sz="17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76200" rtl="0" algn="just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Accessibility scores</a:t>
            </a:r>
            <a:endParaRPr sz="14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amenities</a:t>
            </a:r>
            <a:endParaRPr sz="14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population</a:t>
            </a:r>
            <a:endParaRPr sz="14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Transit time to the nearest amenity</a:t>
            </a:r>
            <a:endParaRPr sz="14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Total number of bus stops</a:t>
            </a:r>
            <a:endParaRPr sz="14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Number of buses pass each stop</a:t>
            </a:r>
            <a:endParaRPr sz="14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Proximity scores to public transit</a:t>
            </a:r>
            <a:endParaRPr sz="14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17500" lvl="0" marL="457200" marR="76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D3B45"/>
              </a:buClr>
              <a:buSzPts val="1400"/>
              <a:buFont typeface="Helvetica Neue"/>
              <a:buChar char="●"/>
            </a:pPr>
            <a:r>
              <a:rPr lang="en" sz="14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Average amenity weight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ge0a0507d1d_1_7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Google Shape;939;ge0a0507d1d_1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76200" rtl="0" algn="just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Map from: http://www.metrovancouver.org/services/regional-planning/PlanningPublications/Map1.pdf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b6e580f0ef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Google Shape;962;gb6e580f0ef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53f580c57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53f580c57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e10b59350c_2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e10b59350c_2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ge10b59350c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" name="Google Shape;990;ge10b59350c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b6e580f0ef_0_6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b6e580f0ef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ge0a0507d1d_1_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" name="Google Shape;1008;ge0a0507d1d_1_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de08e4b798_0_6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de08e4b798_0_6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0a0507d1d_1_5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0a0507d1d_1_5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e0a0507d1d_1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e0a0507d1d_1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b6e580f0ef_0_6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0" name="Google Shape;1030;gb6e580f0ef_0_6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e0a0507d1d_1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9" name="Google Shape;1039;ge0a0507d1d_1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e0a0507d1d_1_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e0a0507d1d_1_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e10b59350c_0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3" name="Google Shape;1053;ge10b59350c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Slide theme inspired by: </a:t>
            </a:r>
            <a:r>
              <a:rPr lang="en">
                <a:solidFill>
                  <a:schemeClr val="dk1"/>
                </a:solidFill>
              </a:rPr>
              <a:t>Minimalist Grayscale Pitch Deck - slidesgo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Pic from: https://vancouver.ca/streets-transportation/visitors-guide-to-public-transit.aspx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gb6e580f0ef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2" name="Google Shape;1062;gb6e580f0ef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e10b59350c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8" name="Google Shape;1068;ge10b59350c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b6e580f0ef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5" name="Google Shape;1075;gb6e580f0e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de08e4b798_0_5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3" name="Google Shape;1083;gde08e4b798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e0a0507d1d_1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e0a0507d1d_1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e0a0507d1d_1_6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e0a0507d1d_1_6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5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3537625" y="711975"/>
            <a:ext cx="7035600" cy="32772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1255025"/>
            <a:ext cx="4322700" cy="3891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034200" y="0"/>
            <a:ext cx="10867800" cy="5143500"/>
          </a:xfrm>
          <a:prstGeom prst="triangle">
            <a:avLst>
              <a:gd fmla="val 4985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3805750" y="2198675"/>
            <a:ext cx="4322700" cy="150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700"/>
              <a:buFont typeface="Julius Sans One"/>
              <a:buNone/>
              <a:defRPr b="1" sz="4000">
                <a:solidFill>
                  <a:schemeClr val="lt1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299250" y="4154375"/>
            <a:ext cx="3829200" cy="2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Questrial"/>
              <a:buNone/>
              <a:defRPr sz="28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5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/>
          <p:nvPr/>
        </p:nvSpPr>
        <p:spPr>
          <a:xfrm rot="10800000">
            <a:off x="-19875" y="-19325"/>
            <a:ext cx="9203100" cy="5162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1"/>
          <p:cNvSpPr txBox="1"/>
          <p:nvPr>
            <p:ph hasCustomPrompt="1" type="title"/>
          </p:nvPr>
        </p:nvSpPr>
        <p:spPr>
          <a:xfrm>
            <a:off x="713250" y="638800"/>
            <a:ext cx="7717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0"/>
              <a:buNone/>
              <a:defRPr b="1" sz="9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1"/>
          <p:cNvSpPr txBox="1"/>
          <p:nvPr>
            <p:ph idx="1" type="body"/>
          </p:nvPr>
        </p:nvSpPr>
        <p:spPr>
          <a:xfrm>
            <a:off x="713250" y="2706376"/>
            <a:ext cx="7717500" cy="4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67" name="Google Shape;67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bg>
      <p:bgPr>
        <a:solidFill>
          <a:schemeClr val="accent5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/>
          <p:nvPr/>
        </p:nvSpPr>
        <p:spPr>
          <a:xfrm>
            <a:off x="-169300" y="-64500"/>
            <a:ext cx="4451100" cy="52722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2" name="Google Shape;72;p13"/>
          <p:cNvCxnSpPr/>
          <p:nvPr/>
        </p:nvCxnSpPr>
        <p:spPr>
          <a:xfrm rot="10800000">
            <a:off x="-1604675" y="1624350"/>
            <a:ext cx="4819800" cy="44196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" name="Google Shape;73;p13"/>
          <p:cNvSpPr txBox="1"/>
          <p:nvPr>
            <p:ph type="title"/>
          </p:nvPr>
        </p:nvSpPr>
        <p:spPr>
          <a:xfrm>
            <a:off x="5690650" y="188322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hasCustomPrompt="1" idx="2" type="title"/>
          </p:nvPr>
        </p:nvSpPr>
        <p:spPr>
          <a:xfrm>
            <a:off x="4810771" y="116406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3" type="title"/>
          </p:nvPr>
        </p:nvSpPr>
        <p:spPr>
          <a:xfrm>
            <a:off x="4810771" y="203199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idx="4" type="title"/>
          </p:nvPr>
        </p:nvSpPr>
        <p:spPr>
          <a:xfrm>
            <a:off x="5690650" y="3628275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7" name="Google Shape;77;p13"/>
          <p:cNvSpPr txBox="1"/>
          <p:nvPr>
            <p:ph idx="5" type="title"/>
          </p:nvPr>
        </p:nvSpPr>
        <p:spPr>
          <a:xfrm>
            <a:off x="5461050" y="630488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6" type="title"/>
          </p:nvPr>
        </p:nvSpPr>
        <p:spPr>
          <a:xfrm>
            <a:off x="5690650" y="2760350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7" type="title"/>
          </p:nvPr>
        </p:nvSpPr>
        <p:spPr>
          <a:xfrm>
            <a:off x="4810771" y="288041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hasCustomPrompt="1" idx="8" type="title"/>
          </p:nvPr>
        </p:nvSpPr>
        <p:spPr>
          <a:xfrm>
            <a:off x="4810771" y="37483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1" name="Google Shape;81;p13"/>
          <p:cNvSpPr txBox="1"/>
          <p:nvPr>
            <p:ph idx="1" type="subTitle"/>
          </p:nvPr>
        </p:nvSpPr>
        <p:spPr>
          <a:xfrm>
            <a:off x="5690650" y="1319545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2" name="Google Shape;82;p13"/>
          <p:cNvSpPr txBox="1"/>
          <p:nvPr>
            <p:ph idx="9" type="subTitle"/>
          </p:nvPr>
        </p:nvSpPr>
        <p:spPr>
          <a:xfrm>
            <a:off x="5690650" y="3045420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3" name="Google Shape;83;p13"/>
          <p:cNvSpPr txBox="1"/>
          <p:nvPr>
            <p:ph idx="13" type="subTitle"/>
          </p:nvPr>
        </p:nvSpPr>
        <p:spPr>
          <a:xfrm>
            <a:off x="5690650" y="216269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4" type="subTitle"/>
          </p:nvPr>
        </p:nvSpPr>
        <p:spPr>
          <a:xfrm>
            <a:off x="5690650" y="3907748"/>
            <a:ext cx="2454000" cy="2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85" name="Google Shape;85;p13"/>
          <p:cNvSpPr txBox="1"/>
          <p:nvPr>
            <p:ph idx="15" type="title"/>
          </p:nvPr>
        </p:nvSpPr>
        <p:spPr>
          <a:xfrm>
            <a:off x="287200" y="2198800"/>
            <a:ext cx="3842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30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25">
    <p:bg>
      <p:bgPr>
        <a:solidFill>
          <a:schemeClr val="accent5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4"/>
          <p:cNvSpPr/>
          <p:nvPr/>
        </p:nvSpPr>
        <p:spPr>
          <a:xfrm>
            <a:off x="4796125" y="-217575"/>
            <a:ext cx="4347900" cy="5619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89" name="Google Shape;89;p14"/>
          <p:cNvSpPr txBox="1"/>
          <p:nvPr>
            <p:ph type="title"/>
          </p:nvPr>
        </p:nvSpPr>
        <p:spPr>
          <a:xfrm>
            <a:off x="713225" y="1440200"/>
            <a:ext cx="3858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0" name="Google Shape;90;p14"/>
          <p:cNvSpPr txBox="1"/>
          <p:nvPr>
            <p:ph idx="1" type="subTitle"/>
          </p:nvPr>
        </p:nvSpPr>
        <p:spPr>
          <a:xfrm>
            <a:off x="713225" y="2263300"/>
            <a:ext cx="3400800" cy="13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 sz="1400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1" name="Google Shape;91;p14"/>
          <p:cNvSpPr/>
          <p:nvPr/>
        </p:nvSpPr>
        <p:spPr>
          <a:xfrm>
            <a:off x="842850" y="539500"/>
            <a:ext cx="800100" cy="857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21">
    <p:bg>
      <p:bgPr>
        <a:solidFill>
          <a:schemeClr val="accent5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/>
          <p:nvPr/>
        </p:nvSpPr>
        <p:spPr>
          <a:xfrm>
            <a:off x="1348225" y="695250"/>
            <a:ext cx="6572100" cy="375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15"/>
          <p:cNvSpPr/>
          <p:nvPr/>
        </p:nvSpPr>
        <p:spPr>
          <a:xfrm rot="10800000">
            <a:off x="3133650" y="-22775"/>
            <a:ext cx="2876700" cy="1295700"/>
          </a:xfrm>
          <a:prstGeom prst="triangl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 txBox="1"/>
          <p:nvPr>
            <p:ph idx="1" type="body"/>
          </p:nvPr>
        </p:nvSpPr>
        <p:spPr>
          <a:xfrm>
            <a:off x="2517475" y="2351960"/>
            <a:ext cx="4109100" cy="148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298450" lvl="1" marL="91440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298450" lvl="2" marL="13716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298450" lvl="3" marL="18288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298450" lvl="4" marL="22860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298450" lvl="5" marL="27432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298450" lvl="6" marL="32004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298450" lvl="7" marL="3657600" rtl="0" algn="just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Montserrat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298450" lvl="8" marL="4114800" rtl="0" algn="just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100"/>
              <a:buFont typeface="Montserrat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97" name="Google Shape;97;p15"/>
          <p:cNvSpPr txBox="1"/>
          <p:nvPr>
            <p:ph type="title"/>
          </p:nvPr>
        </p:nvSpPr>
        <p:spPr>
          <a:xfrm>
            <a:off x="1687950" y="15213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8" name="Google Shape;9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5">
    <p:bg>
      <p:bgPr>
        <a:solidFill>
          <a:schemeClr val="accent5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6"/>
          <p:cNvSpPr txBox="1"/>
          <p:nvPr>
            <p:ph type="title"/>
          </p:nvPr>
        </p:nvSpPr>
        <p:spPr>
          <a:xfrm>
            <a:off x="862450" y="3418086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424450" y="3659411"/>
            <a:ext cx="26397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2" name="Google Shape;102;p16"/>
          <p:cNvSpPr txBox="1"/>
          <p:nvPr>
            <p:ph idx="2" type="title"/>
          </p:nvPr>
        </p:nvSpPr>
        <p:spPr>
          <a:xfrm>
            <a:off x="6525755" y="3418086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3" type="subTitle"/>
          </p:nvPr>
        </p:nvSpPr>
        <p:spPr>
          <a:xfrm>
            <a:off x="6087751" y="3659411"/>
            <a:ext cx="26397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4" name="Google Shape;104;p16"/>
          <p:cNvSpPr txBox="1"/>
          <p:nvPr>
            <p:ph idx="4" type="title"/>
          </p:nvPr>
        </p:nvSpPr>
        <p:spPr>
          <a:xfrm>
            <a:off x="3690150" y="3418086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5" type="subTitle"/>
          </p:nvPr>
        </p:nvSpPr>
        <p:spPr>
          <a:xfrm>
            <a:off x="3252148" y="3659411"/>
            <a:ext cx="2639700" cy="79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06" name="Google Shape;106;p16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30">
    <p:bg>
      <p:bgPr>
        <a:solidFill>
          <a:schemeClr val="accent5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 rot="-5400000">
            <a:off x="5236050" y="1293550"/>
            <a:ext cx="3924900" cy="3891000"/>
          </a:xfrm>
          <a:prstGeom prst="rtTriangle">
            <a:avLst/>
          </a:prstGeom>
          <a:solidFill>
            <a:srgbClr val="68686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17"/>
          <p:cNvSpPr/>
          <p:nvPr/>
        </p:nvSpPr>
        <p:spPr>
          <a:xfrm flipH="1" rot="10800000">
            <a:off x="37875" y="150"/>
            <a:ext cx="9106200" cy="44697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7"/>
          <p:cNvSpPr/>
          <p:nvPr/>
        </p:nvSpPr>
        <p:spPr>
          <a:xfrm flipH="1">
            <a:off x="3580800" y="1387275"/>
            <a:ext cx="9554400" cy="4859700"/>
          </a:xfrm>
          <a:prstGeom prst="triangle">
            <a:avLst>
              <a:gd fmla="val 49428" name="adj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/>
          <p:cNvSpPr txBox="1"/>
          <p:nvPr>
            <p:ph type="ctrTitle"/>
          </p:nvPr>
        </p:nvSpPr>
        <p:spPr>
          <a:xfrm>
            <a:off x="1690800" y="1232050"/>
            <a:ext cx="5762400" cy="58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17"/>
          <p:cNvSpPr txBox="1"/>
          <p:nvPr>
            <p:ph idx="1" type="subTitle"/>
          </p:nvPr>
        </p:nvSpPr>
        <p:spPr>
          <a:xfrm>
            <a:off x="3058800" y="1873367"/>
            <a:ext cx="3026400" cy="99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1_1_3">
    <p:bg>
      <p:bgPr>
        <a:solidFill>
          <a:schemeClr val="accent5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1383600" y="2307450"/>
            <a:ext cx="63768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2" type="title"/>
          </p:nvPr>
        </p:nvSpPr>
        <p:spPr>
          <a:xfrm>
            <a:off x="1120875" y="8994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18"/>
          <p:cNvSpPr txBox="1"/>
          <p:nvPr>
            <p:ph idx="1" type="subTitle"/>
          </p:nvPr>
        </p:nvSpPr>
        <p:spPr>
          <a:xfrm>
            <a:off x="734175" y="1166874"/>
            <a:ext cx="273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19" name="Google Shape;119;p18"/>
          <p:cNvSpPr txBox="1"/>
          <p:nvPr>
            <p:ph idx="3" type="title"/>
          </p:nvPr>
        </p:nvSpPr>
        <p:spPr>
          <a:xfrm>
            <a:off x="1120875" y="34779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4" type="subTitle"/>
          </p:nvPr>
        </p:nvSpPr>
        <p:spPr>
          <a:xfrm>
            <a:off x="734175" y="3747815"/>
            <a:ext cx="273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1" name="Google Shape;121;p18"/>
          <p:cNvSpPr txBox="1"/>
          <p:nvPr>
            <p:ph idx="5" type="title"/>
          </p:nvPr>
        </p:nvSpPr>
        <p:spPr>
          <a:xfrm>
            <a:off x="6063846" y="89947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2" name="Google Shape;122;p18"/>
          <p:cNvSpPr txBox="1"/>
          <p:nvPr>
            <p:ph idx="6" type="subTitle"/>
          </p:nvPr>
        </p:nvSpPr>
        <p:spPr>
          <a:xfrm>
            <a:off x="5677150" y="1166874"/>
            <a:ext cx="273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7" type="title"/>
          </p:nvPr>
        </p:nvSpPr>
        <p:spPr>
          <a:xfrm>
            <a:off x="6063846" y="3478125"/>
            <a:ext cx="19593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18"/>
          <p:cNvSpPr txBox="1"/>
          <p:nvPr>
            <p:ph idx="8" type="subTitle"/>
          </p:nvPr>
        </p:nvSpPr>
        <p:spPr>
          <a:xfrm>
            <a:off x="5677150" y="3746088"/>
            <a:ext cx="2732700" cy="8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6">
    <p:bg>
      <p:bgPr>
        <a:solidFill>
          <a:schemeClr val="accent5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8" name="Google Shape;128;p19"/>
          <p:cNvSpPr txBox="1"/>
          <p:nvPr>
            <p:ph idx="1" type="subTitle"/>
          </p:nvPr>
        </p:nvSpPr>
        <p:spPr>
          <a:xfrm>
            <a:off x="1742675" y="3508850"/>
            <a:ext cx="23796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29" name="Google Shape;129;p19"/>
          <p:cNvSpPr txBox="1"/>
          <p:nvPr>
            <p:ph idx="2" type="subTitle"/>
          </p:nvPr>
        </p:nvSpPr>
        <p:spPr>
          <a:xfrm>
            <a:off x="5021770" y="3508850"/>
            <a:ext cx="2379600" cy="67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0" name="Google Shape;130;p19"/>
          <p:cNvSpPr txBox="1"/>
          <p:nvPr>
            <p:ph idx="3" type="title"/>
          </p:nvPr>
        </p:nvSpPr>
        <p:spPr>
          <a:xfrm>
            <a:off x="1865338" y="32482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1" name="Google Shape;131;p19"/>
          <p:cNvSpPr txBox="1"/>
          <p:nvPr>
            <p:ph idx="4" type="title"/>
          </p:nvPr>
        </p:nvSpPr>
        <p:spPr>
          <a:xfrm>
            <a:off x="5144462" y="3248250"/>
            <a:ext cx="21342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2" name="Google Shape;132;p19"/>
          <p:cNvSpPr/>
          <p:nvPr/>
        </p:nvSpPr>
        <p:spPr>
          <a:xfrm flipH="1" rot="10800000">
            <a:off x="0" y="-36200"/>
            <a:ext cx="2292600" cy="20841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9"/>
          <p:cNvSpPr/>
          <p:nvPr/>
        </p:nvSpPr>
        <p:spPr>
          <a:xfrm>
            <a:off x="6053100" y="30648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27">
    <p:bg>
      <p:bgPr>
        <a:solidFill>
          <a:schemeClr val="accent5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/>
          <p:nvPr>
            <p:ph type="title"/>
          </p:nvPr>
        </p:nvSpPr>
        <p:spPr>
          <a:xfrm>
            <a:off x="1176825" y="2158150"/>
            <a:ext cx="14991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7" name="Google Shape;137;p20"/>
          <p:cNvSpPr txBox="1"/>
          <p:nvPr>
            <p:ph idx="1" type="subTitle"/>
          </p:nvPr>
        </p:nvSpPr>
        <p:spPr>
          <a:xfrm>
            <a:off x="713225" y="2459250"/>
            <a:ext cx="2426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38" name="Google Shape;138;p20"/>
          <p:cNvSpPr txBox="1"/>
          <p:nvPr>
            <p:ph idx="2" type="title"/>
          </p:nvPr>
        </p:nvSpPr>
        <p:spPr>
          <a:xfrm>
            <a:off x="6468199" y="2158150"/>
            <a:ext cx="14991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9" name="Google Shape;139;p20"/>
          <p:cNvSpPr txBox="1"/>
          <p:nvPr>
            <p:ph idx="3" type="subTitle"/>
          </p:nvPr>
        </p:nvSpPr>
        <p:spPr>
          <a:xfrm>
            <a:off x="6004683" y="2459250"/>
            <a:ext cx="2426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0" name="Google Shape;140;p20"/>
          <p:cNvSpPr txBox="1"/>
          <p:nvPr>
            <p:ph idx="4" type="title"/>
          </p:nvPr>
        </p:nvSpPr>
        <p:spPr>
          <a:xfrm>
            <a:off x="3822450" y="2158150"/>
            <a:ext cx="1499100" cy="40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0"/>
          <p:cNvSpPr txBox="1"/>
          <p:nvPr>
            <p:ph idx="5" type="subTitle"/>
          </p:nvPr>
        </p:nvSpPr>
        <p:spPr>
          <a:xfrm>
            <a:off x="3358950" y="2459250"/>
            <a:ext cx="2426100" cy="7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2" name="Google Shape;142;p20"/>
          <p:cNvSpPr/>
          <p:nvPr/>
        </p:nvSpPr>
        <p:spPr>
          <a:xfrm>
            <a:off x="3198450" y="3764666"/>
            <a:ext cx="2727900" cy="1416300"/>
          </a:xfrm>
          <a:prstGeom prst="triangl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 txBox="1"/>
          <p:nvPr>
            <p:ph idx="6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4" name="Google Shape;144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5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784875" y="2098184"/>
            <a:ext cx="34236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4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hasCustomPrompt="1" idx="2" type="title"/>
          </p:nvPr>
        </p:nvSpPr>
        <p:spPr>
          <a:xfrm>
            <a:off x="5151175" y="1032009"/>
            <a:ext cx="30573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  <a:defRPr b="1" sz="8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6127050" y="3320300"/>
            <a:ext cx="2081400" cy="52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cxnSp>
        <p:nvCxnSpPr>
          <p:cNvPr id="20" name="Google Shape;20;p3"/>
          <p:cNvCxnSpPr/>
          <p:nvPr/>
        </p:nvCxnSpPr>
        <p:spPr>
          <a:xfrm flipH="1">
            <a:off x="2814150" y="-1263000"/>
            <a:ext cx="3757500" cy="4183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" name="Google Shape;21;p3"/>
          <p:cNvSpPr/>
          <p:nvPr/>
        </p:nvSpPr>
        <p:spPr>
          <a:xfrm flipH="1">
            <a:off x="7919875" y="3825775"/>
            <a:ext cx="1296000" cy="1382400"/>
          </a:xfrm>
          <a:prstGeom prst="rtTriangle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28">
    <p:bg>
      <p:bgPr>
        <a:solidFill>
          <a:schemeClr val="accent5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2078825" y="4335775"/>
            <a:ext cx="5229300" cy="42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47" name="Google Shape;147;p21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1"/>
          <p:cNvSpPr/>
          <p:nvPr/>
        </p:nvSpPr>
        <p:spPr>
          <a:xfrm>
            <a:off x="-519650" y="23868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1"/>
          <p:cNvSpPr/>
          <p:nvPr/>
        </p:nvSpPr>
        <p:spPr>
          <a:xfrm>
            <a:off x="-738725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0" name="Google Shape;150;p21"/>
          <p:cNvSpPr/>
          <p:nvPr/>
        </p:nvSpPr>
        <p:spPr>
          <a:xfrm rot="10800000">
            <a:off x="67278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1" name="Google Shape;151;p21"/>
          <p:cNvSpPr/>
          <p:nvPr/>
        </p:nvSpPr>
        <p:spPr>
          <a:xfrm rot="10800000">
            <a:off x="5092750" y="-15226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31">
    <p:bg>
      <p:bgPr>
        <a:solidFill>
          <a:schemeClr val="accent5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956375" y="3553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5" name="Google Shape;155;p22"/>
          <p:cNvSpPr txBox="1"/>
          <p:nvPr>
            <p:ph idx="1" type="subTitle"/>
          </p:nvPr>
        </p:nvSpPr>
        <p:spPr>
          <a:xfrm>
            <a:off x="713225" y="3828005"/>
            <a:ext cx="2145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56" name="Google Shape;156;p22"/>
          <p:cNvSpPr txBox="1"/>
          <p:nvPr>
            <p:ph idx="2" type="title"/>
          </p:nvPr>
        </p:nvSpPr>
        <p:spPr>
          <a:xfrm>
            <a:off x="6528925" y="3553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2"/>
          <p:cNvSpPr txBox="1"/>
          <p:nvPr>
            <p:ph idx="3" type="subTitle"/>
          </p:nvPr>
        </p:nvSpPr>
        <p:spPr>
          <a:xfrm>
            <a:off x="6305275" y="3828005"/>
            <a:ext cx="2145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58" name="Google Shape;158;p22"/>
          <p:cNvSpPr txBox="1"/>
          <p:nvPr>
            <p:ph idx="4" type="title"/>
          </p:nvPr>
        </p:nvSpPr>
        <p:spPr>
          <a:xfrm>
            <a:off x="3752400" y="3553059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9" name="Google Shape;159;p22"/>
          <p:cNvSpPr txBox="1"/>
          <p:nvPr>
            <p:ph idx="5" type="subTitle"/>
          </p:nvPr>
        </p:nvSpPr>
        <p:spPr>
          <a:xfrm>
            <a:off x="3509250" y="3828005"/>
            <a:ext cx="21450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0" name="Google Shape;160;p22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1" name="Google Shape;161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CUSTOM_29">
    <p:bg>
      <p:bgPr>
        <a:solidFill>
          <a:schemeClr val="accent5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/>
          <p:nvPr/>
        </p:nvSpPr>
        <p:spPr>
          <a:xfrm>
            <a:off x="-3485600" y="1687000"/>
            <a:ext cx="7403100" cy="3794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3"/>
          <p:cNvSpPr/>
          <p:nvPr/>
        </p:nvSpPr>
        <p:spPr>
          <a:xfrm>
            <a:off x="779625" y="1433800"/>
            <a:ext cx="7737300" cy="3171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3"/>
          <p:cNvSpPr txBox="1"/>
          <p:nvPr>
            <p:ph type="title"/>
          </p:nvPr>
        </p:nvSpPr>
        <p:spPr>
          <a:xfrm>
            <a:off x="1043779" y="1830575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6" name="Google Shape;166;p23"/>
          <p:cNvSpPr txBox="1"/>
          <p:nvPr>
            <p:ph idx="1" type="subTitle"/>
          </p:nvPr>
        </p:nvSpPr>
        <p:spPr>
          <a:xfrm>
            <a:off x="1059229" y="2140283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7" name="Google Shape;167;p23"/>
          <p:cNvSpPr txBox="1"/>
          <p:nvPr>
            <p:ph idx="2" type="title"/>
          </p:nvPr>
        </p:nvSpPr>
        <p:spPr>
          <a:xfrm>
            <a:off x="1043779" y="3280851"/>
            <a:ext cx="18975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8" name="Google Shape;168;p23"/>
          <p:cNvSpPr txBox="1"/>
          <p:nvPr>
            <p:ph idx="3" type="subTitle"/>
          </p:nvPr>
        </p:nvSpPr>
        <p:spPr>
          <a:xfrm>
            <a:off x="1059229" y="36144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69" name="Google Shape;169;p23"/>
          <p:cNvSpPr txBox="1"/>
          <p:nvPr>
            <p:ph idx="4" type="title"/>
          </p:nvPr>
        </p:nvSpPr>
        <p:spPr>
          <a:xfrm>
            <a:off x="3631360" y="1830575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0" name="Google Shape;170;p23"/>
          <p:cNvSpPr txBox="1"/>
          <p:nvPr>
            <p:ph idx="5" type="subTitle"/>
          </p:nvPr>
        </p:nvSpPr>
        <p:spPr>
          <a:xfrm>
            <a:off x="3639010" y="21402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1" name="Google Shape;171;p23"/>
          <p:cNvSpPr txBox="1"/>
          <p:nvPr>
            <p:ph idx="6" type="title"/>
          </p:nvPr>
        </p:nvSpPr>
        <p:spPr>
          <a:xfrm>
            <a:off x="3631360" y="3280851"/>
            <a:ext cx="18819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2" name="Google Shape;172;p23"/>
          <p:cNvSpPr txBox="1"/>
          <p:nvPr>
            <p:ph idx="7" type="subTitle"/>
          </p:nvPr>
        </p:nvSpPr>
        <p:spPr>
          <a:xfrm>
            <a:off x="3639010" y="36144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3" name="Google Shape;173;p23"/>
          <p:cNvSpPr txBox="1"/>
          <p:nvPr>
            <p:ph idx="8" type="title"/>
          </p:nvPr>
        </p:nvSpPr>
        <p:spPr>
          <a:xfrm>
            <a:off x="6215127" y="1830575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4" name="Google Shape;174;p23"/>
          <p:cNvSpPr txBox="1"/>
          <p:nvPr>
            <p:ph idx="9" type="subTitle"/>
          </p:nvPr>
        </p:nvSpPr>
        <p:spPr>
          <a:xfrm>
            <a:off x="6219627" y="2140276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5" name="Google Shape;175;p23"/>
          <p:cNvSpPr txBox="1"/>
          <p:nvPr>
            <p:ph idx="13" type="title"/>
          </p:nvPr>
        </p:nvSpPr>
        <p:spPr>
          <a:xfrm>
            <a:off x="6215127" y="3280851"/>
            <a:ext cx="1875600" cy="40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3"/>
          <p:cNvSpPr txBox="1"/>
          <p:nvPr>
            <p:ph idx="14" type="subTitle"/>
          </p:nvPr>
        </p:nvSpPr>
        <p:spPr>
          <a:xfrm>
            <a:off x="6219627" y="3614442"/>
            <a:ext cx="18666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77" name="Google Shape;177;p23"/>
          <p:cNvSpPr txBox="1"/>
          <p:nvPr>
            <p:ph idx="15"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8" name="Google Shape;178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4">
  <p:cSld name="CUSTOM_32">
    <p:bg>
      <p:bgPr>
        <a:solidFill>
          <a:schemeClr val="accent5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4"/>
          <p:cNvSpPr/>
          <p:nvPr/>
        </p:nvSpPr>
        <p:spPr>
          <a:xfrm rot="10800000">
            <a:off x="5891850" y="-387100"/>
            <a:ext cx="5264100" cy="26976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4"/>
          <p:cNvSpPr/>
          <p:nvPr/>
        </p:nvSpPr>
        <p:spPr>
          <a:xfrm>
            <a:off x="-5191825" y="2310500"/>
            <a:ext cx="7403100" cy="37941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4"/>
          <p:cNvSpPr txBox="1"/>
          <p:nvPr>
            <p:ph type="title"/>
          </p:nvPr>
        </p:nvSpPr>
        <p:spPr>
          <a:xfrm>
            <a:off x="862450" y="33244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3" name="Google Shape;183;p24"/>
          <p:cNvSpPr txBox="1"/>
          <p:nvPr>
            <p:ph idx="1" type="subTitle"/>
          </p:nvPr>
        </p:nvSpPr>
        <p:spPr>
          <a:xfrm>
            <a:off x="424450" y="3583211"/>
            <a:ext cx="26397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4" name="Google Shape;184;p24"/>
          <p:cNvSpPr txBox="1"/>
          <p:nvPr>
            <p:ph idx="2" type="title"/>
          </p:nvPr>
        </p:nvSpPr>
        <p:spPr>
          <a:xfrm>
            <a:off x="6525755" y="33244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24"/>
          <p:cNvSpPr txBox="1"/>
          <p:nvPr>
            <p:ph idx="3" type="subTitle"/>
          </p:nvPr>
        </p:nvSpPr>
        <p:spPr>
          <a:xfrm>
            <a:off x="6087751" y="3583211"/>
            <a:ext cx="26397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6" name="Google Shape;186;p24"/>
          <p:cNvSpPr txBox="1"/>
          <p:nvPr>
            <p:ph idx="4" type="title"/>
          </p:nvPr>
        </p:nvSpPr>
        <p:spPr>
          <a:xfrm>
            <a:off x="3690150" y="3324450"/>
            <a:ext cx="1763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" name="Google Shape;187;p24"/>
          <p:cNvSpPr txBox="1"/>
          <p:nvPr>
            <p:ph idx="5" type="subTitle"/>
          </p:nvPr>
        </p:nvSpPr>
        <p:spPr>
          <a:xfrm>
            <a:off x="3252148" y="3583211"/>
            <a:ext cx="2639700" cy="80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188" name="Google Shape;188;p24"/>
          <p:cNvSpPr txBox="1"/>
          <p:nvPr>
            <p:ph idx="6" type="title"/>
          </p:nvPr>
        </p:nvSpPr>
        <p:spPr>
          <a:xfrm>
            <a:off x="1687950" y="530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4">
    <p:bg>
      <p:bgPr>
        <a:solidFill>
          <a:schemeClr val="accent5"/>
        </a:solidFill>
      </p:bgPr>
    </p:bg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5"/>
          <p:cNvSpPr txBox="1"/>
          <p:nvPr>
            <p:ph type="title"/>
          </p:nvPr>
        </p:nvSpPr>
        <p:spPr>
          <a:xfrm>
            <a:off x="4260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2" name="Google Shape;192;p25"/>
          <p:cNvSpPr/>
          <p:nvPr/>
        </p:nvSpPr>
        <p:spPr>
          <a:xfrm rot="10800000">
            <a:off x="6907925" y="-808550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3" name="Google Shape;193;p25"/>
          <p:cNvSpPr/>
          <p:nvPr/>
        </p:nvSpPr>
        <p:spPr>
          <a:xfrm rot="10800000">
            <a:off x="6967925" y="-903800"/>
            <a:ext cx="3405900" cy="3302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2">
    <p:bg>
      <p:bgPr>
        <a:solidFill>
          <a:schemeClr val="accent5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/>
          <p:nvPr>
            <p:ph type="title"/>
          </p:nvPr>
        </p:nvSpPr>
        <p:spPr>
          <a:xfrm>
            <a:off x="713225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26"/>
          <p:cNvSpPr/>
          <p:nvPr/>
        </p:nvSpPr>
        <p:spPr>
          <a:xfrm>
            <a:off x="-1776650" y="270117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8" name="Google Shape;198;p26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9" name="Google Shape;199;p26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2_1">
    <p:bg>
      <p:bgPr>
        <a:solidFill>
          <a:schemeClr val="accent5"/>
        </a:soli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3" name="Google Shape;203;p27"/>
          <p:cNvSpPr/>
          <p:nvPr/>
        </p:nvSpPr>
        <p:spPr>
          <a:xfrm flipH="1" rot="10800000">
            <a:off x="-287750" y="-113775"/>
            <a:ext cx="2978700" cy="3082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7"/>
          <p:cNvSpPr/>
          <p:nvPr/>
        </p:nvSpPr>
        <p:spPr>
          <a:xfrm>
            <a:off x="5008975" y="1687000"/>
            <a:ext cx="7403100" cy="37941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3">
    <p:bg>
      <p:bgPr>
        <a:solidFill>
          <a:schemeClr val="accent5"/>
        </a:solidFill>
      </p:bgPr>
    </p:bg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8"/>
          <p:cNvSpPr txBox="1"/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8" name="Google Shape;208;p28"/>
          <p:cNvSpPr/>
          <p:nvPr/>
        </p:nvSpPr>
        <p:spPr>
          <a:xfrm>
            <a:off x="-1681400" y="248210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09" name="Google Shape;209;p28"/>
          <p:cNvSpPr/>
          <p:nvPr/>
        </p:nvSpPr>
        <p:spPr>
          <a:xfrm rot="10800000">
            <a:off x="6494725" y="-11822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10" name="Google Shape;210;p28"/>
          <p:cNvSpPr/>
          <p:nvPr/>
        </p:nvSpPr>
        <p:spPr>
          <a:xfrm rot="10800000">
            <a:off x="54547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5">
  <p:cSld name="CUSTOM_1_1_2">
    <p:bg>
      <p:bgPr>
        <a:solidFill>
          <a:schemeClr val="accent5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9"/>
          <p:cNvSpPr txBox="1"/>
          <p:nvPr>
            <p:ph type="title"/>
          </p:nvPr>
        </p:nvSpPr>
        <p:spPr>
          <a:xfrm>
            <a:off x="1974300" y="530725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4" name="Google Shape;214;p29"/>
          <p:cNvSpPr txBox="1"/>
          <p:nvPr>
            <p:ph idx="2" type="title"/>
          </p:nvPr>
        </p:nvSpPr>
        <p:spPr>
          <a:xfrm>
            <a:off x="1284681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5" name="Google Shape;215;p29"/>
          <p:cNvSpPr txBox="1"/>
          <p:nvPr>
            <p:ph idx="1" type="subTitle"/>
          </p:nvPr>
        </p:nvSpPr>
        <p:spPr>
          <a:xfrm>
            <a:off x="940581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16" name="Google Shape;216;p29"/>
          <p:cNvSpPr txBox="1"/>
          <p:nvPr>
            <p:ph idx="3" type="title"/>
          </p:nvPr>
        </p:nvSpPr>
        <p:spPr>
          <a:xfrm>
            <a:off x="6699519" y="325747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7" name="Google Shape;217;p29"/>
          <p:cNvSpPr txBox="1"/>
          <p:nvPr>
            <p:ph idx="4" type="subTitle"/>
          </p:nvPr>
        </p:nvSpPr>
        <p:spPr>
          <a:xfrm>
            <a:off x="6355419" y="3520107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18" name="Google Shape;218;p29"/>
          <p:cNvSpPr txBox="1"/>
          <p:nvPr>
            <p:ph idx="5" type="title"/>
          </p:nvPr>
        </p:nvSpPr>
        <p:spPr>
          <a:xfrm>
            <a:off x="3990022" y="3270025"/>
            <a:ext cx="1159800" cy="33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29"/>
          <p:cNvSpPr txBox="1"/>
          <p:nvPr>
            <p:ph idx="6" type="subTitle"/>
          </p:nvPr>
        </p:nvSpPr>
        <p:spPr>
          <a:xfrm>
            <a:off x="3645922" y="3541195"/>
            <a:ext cx="1848000" cy="20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0" name="Google Shape;22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">
    <p:bg>
      <p:bgPr>
        <a:solidFill>
          <a:schemeClr val="accent5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0"/>
          <p:cNvSpPr/>
          <p:nvPr/>
        </p:nvSpPr>
        <p:spPr>
          <a:xfrm flipH="1">
            <a:off x="4458687" y="-942975"/>
            <a:ext cx="8250600" cy="79998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23" name="Google Shape;223;p30"/>
          <p:cNvSpPr/>
          <p:nvPr/>
        </p:nvSpPr>
        <p:spPr>
          <a:xfrm>
            <a:off x="3310050" y="19475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0"/>
          <p:cNvSpPr/>
          <p:nvPr/>
        </p:nvSpPr>
        <p:spPr>
          <a:xfrm>
            <a:off x="535050" y="19475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0"/>
          <p:cNvSpPr/>
          <p:nvPr/>
        </p:nvSpPr>
        <p:spPr>
          <a:xfrm>
            <a:off x="6085050" y="1947500"/>
            <a:ext cx="2523900" cy="2024700"/>
          </a:xfrm>
          <a:prstGeom prst="rect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0"/>
          <p:cNvSpPr txBox="1"/>
          <p:nvPr>
            <p:ph idx="1" type="subTitle"/>
          </p:nvPr>
        </p:nvSpPr>
        <p:spPr>
          <a:xfrm>
            <a:off x="653699" y="31411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7" name="Google Shape;227;p30"/>
          <p:cNvSpPr txBox="1"/>
          <p:nvPr>
            <p:ph idx="2" type="subTitle"/>
          </p:nvPr>
        </p:nvSpPr>
        <p:spPr>
          <a:xfrm>
            <a:off x="3439674" y="31411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8" name="Google Shape;228;p30"/>
          <p:cNvSpPr txBox="1"/>
          <p:nvPr>
            <p:ph idx="3" type="subTitle"/>
          </p:nvPr>
        </p:nvSpPr>
        <p:spPr>
          <a:xfrm>
            <a:off x="6203701" y="3141175"/>
            <a:ext cx="2286600" cy="7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 sz="14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29" name="Google Shape;229;p30"/>
          <p:cNvSpPr txBox="1"/>
          <p:nvPr>
            <p:ph hasCustomPrompt="1" type="title"/>
          </p:nvPr>
        </p:nvSpPr>
        <p:spPr>
          <a:xfrm>
            <a:off x="588299" y="24681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0"/>
          <p:cNvSpPr txBox="1"/>
          <p:nvPr>
            <p:ph hasCustomPrompt="1" idx="4" type="title"/>
          </p:nvPr>
        </p:nvSpPr>
        <p:spPr>
          <a:xfrm>
            <a:off x="3363300" y="24681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1" name="Google Shape;231;p30"/>
          <p:cNvSpPr txBox="1"/>
          <p:nvPr>
            <p:ph hasCustomPrompt="1" idx="5" type="title"/>
          </p:nvPr>
        </p:nvSpPr>
        <p:spPr>
          <a:xfrm>
            <a:off x="6138301" y="2468125"/>
            <a:ext cx="2417400" cy="75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b="1" sz="4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None/>
              <a:defRPr sz="4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30"/>
          <p:cNvSpPr txBox="1"/>
          <p:nvPr>
            <p:ph idx="6" type="title"/>
          </p:nvPr>
        </p:nvSpPr>
        <p:spPr>
          <a:xfrm>
            <a:off x="2020275" y="53950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3" name="Google Shape;233;p30"/>
          <p:cNvSpPr/>
          <p:nvPr/>
        </p:nvSpPr>
        <p:spPr>
          <a:xfrm flipH="1">
            <a:off x="7169700" y="2391925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4" name="Google Shape;234;p30"/>
          <p:cNvSpPr/>
          <p:nvPr/>
        </p:nvSpPr>
        <p:spPr>
          <a:xfrm flipH="1" rot="10800000">
            <a:off x="-762425" y="-1182250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35" name="Google Shape;235;p30"/>
          <p:cNvSpPr/>
          <p:nvPr/>
        </p:nvSpPr>
        <p:spPr>
          <a:xfrm flipH="1" rot="10800000">
            <a:off x="-1681400" y="-17893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5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idx="1" type="body"/>
          </p:nvPr>
        </p:nvSpPr>
        <p:spPr>
          <a:xfrm>
            <a:off x="713225" y="1424150"/>
            <a:ext cx="60750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5" name="Google Shape;25;p4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AutoNum type="arabicPeriod"/>
              <a:defRPr b="1" sz="30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romanLcPeriod"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romanLcPeriod"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lphaLcPeriod"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romanLcPeriod"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" name="Google Shape;26;p4"/>
          <p:cNvSpPr/>
          <p:nvPr/>
        </p:nvSpPr>
        <p:spPr>
          <a:xfrm flipH="1">
            <a:off x="5808550" y="1533900"/>
            <a:ext cx="4800600" cy="4800600"/>
          </a:xfrm>
          <a:prstGeom prst="rtTriangl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buNone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8">
    <p:bg>
      <p:bgPr>
        <a:solidFill>
          <a:schemeClr val="dk1"/>
        </a:solidFill>
      </p:bgPr>
    </p:bg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"/>
          <p:cNvSpPr/>
          <p:nvPr/>
        </p:nvSpPr>
        <p:spPr>
          <a:xfrm>
            <a:off x="4165600" y="2820426"/>
            <a:ext cx="8077200" cy="38757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39" name="Google Shape;239;p31"/>
          <p:cNvSpPr/>
          <p:nvPr/>
        </p:nvSpPr>
        <p:spPr>
          <a:xfrm rot="10800000">
            <a:off x="-1006525" y="-294700"/>
            <a:ext cx="4029300" cy="1933500"/>
          </a:xfrm>
          <a:prstGeom prst="triangl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0" name="Google Shape;240;p31"/>
          <p:cNvSpPr txBox="1"/>
          <p:nvPr>
            <p:ph type="title"/>
          </p:nvPr>
        </p:nvSpPr>
        <p:spPr>
          <a:xfrm>
            <a:off x="713250" y="672738"/>
            <a:ext cx="7717500" cy="129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1" name="Google Shape;241;p31"/>
          <p:cNvSpPr txBox="1"/>
          <p:nvPr>
            <p:ph idx="1" type="body"/>
          </p:nvPr>
        </p:nvSpPr>
        <p:spPr>
          <a:xfrm>
            <a:off x="3068250" y="2129523"/>
            <a:ext cx="3007500" cy="6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Char char="○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Char char="■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2" name="Google Shape;242;p31"/>
          <p:cNvSpPr txBox="1"/>
          <p:nvPr/>
        </p:nvSpPr>
        <p:spPr>
          <a:xfrm>
            <a:off x="2483550" y="3392650"/>
            <a:ext cx="41769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CREDITS: This presentation template was created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including icons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, infographics &amp; images by </a:t>
            </a:r>
            <a:r>
              <a:rPr b="1" lang="en" sz="1100">
                <a:solidFill>
                  <a:schemeClr val="lt1"/>
                </a:solidFill>
                <a:uFill>
                  <a:noFill/>
                </a:uFill>
                <a:latin typeface="Didact Gothic"/>
                <a:ea typeface="Didact Gothic"/>
                <a:cs typeface="Didact Gothic"/>
                <a:sym typeface="Didact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rPr>
              <a:t> </a:t>
            </a:r>
            <a:endParaRPr sz="1100">
              <a:solidFill>
                <a:schemeClr val="lt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43" name="Google Shape;243;p31"/>
          <p:cNvSpPr txBox="1"/>
          <p:nvPr>
            <p:ph idx="2" type="subTitle"/>
          </p:nvPr>
        </p:nvSpPr>
        <p:spPr>
          <a:xfrm>
            <a:off x="3069175" y="1843125"/>
            <a:ext cx="3007500" cy="4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244" name="Google Shape;24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dos columnas " type="twoColTx">
  <p:cSld name="TITLE_AND_TWO_COLUMNS">
    <p:bg>
      <p:bgPr>
        <a:solidFill>
          <a:schemeClr val="accent5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idx="1" type="subTitle"/>
          </p:nvPr>
        </p:nvSpPr>
        <p:spPr>
          <a:xfrm>
            <a:off x="833927" y="264157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2" type="subTitle"/>
          </p:nvPr>
        </p:nvSpPr>
        <p:spPr>
          <a:xfrm>
            <a:off x="5209273" y="2641577"/>
            <a:ext cx="3100800" cy="9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type="title"/>
          </p:nvPr>
        </p:nvSpPr>
        <p:spPr>
          <a:xfrm>
            <a:off x="1554977" y="19857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3" type="title"/>
          </p:nvPr>
        </p:nvSpPr>
        <p:spPr>
          <a:xfrm>
            <a:off x="5930323" y="1985760"/>
            <a:ext cx="16587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" name="Google Shape;33;p5"/>
          <p:cNvSpPr/>
          <p:nvPr/>
        </p:nvSpPr>
        <p:spPr>
          <a:xfrm rot="10800000">
            <a:off x="3588450" y="-22625"/>
            <a:ext cx="1967100" cy="8859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título " type="titleOnly">
  <p:cSld name="TITLE_ONLY">
    <p:bg>
      <p:bgPr>
        <a:solidFill>
          <a:schemeClr val="accent5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" name="Google Shape;37;p6"/>
          <p:cNvSpPr/>
          <p:nvPr/>
        </p:nvSpPr>
        <p:spPr>
          <a:xfrm flipH="1">
            <a:off x="7024500" y="2600625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8" name="Google Shape;38;p6"/>
          <p:cNvSpPr/>
          <p:nvPr/>
        </p:nvSpPr>
        <p:spPr>
          <a:xfrm flipH="1">
            <a:off x="7128800" y="2600625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" name="Google Shape;39;p6"/>
          <p:cNvSpPr/>
          <p:nvPr/>
        </p:nvSpPr>
        <p:spPr>
          <a:xfrm flipH="1" rot="10800000">
            <a:off x="-762425" y="-915550"/>
            <a:ext cx="3405900" cy="33024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0" name="Google Shape;40;p6"/>
          <p:cNvSpPr/>
          <p:nvPr/>
        </p:nvSpPr>
        <p:spPr>
          <a:xfrm flipH="1" rot="10800000">
            <a:off x="-1681400" y="-1522625"/>
            <a:ext cx="5364900" cy="2516400"/>
          </a:xfrm>
          <a:prstGeom prst="triangle">
            <a:avLst>
              <a:gd fmla="val 5000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5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7"/>
          <p:cNvSpPr txBox="1"/>
          <p:nvPr>
            <p:ph idx="1" type="body"/>
          </p:nvPr>
        </p:nvSpPr>
        <p:spPr>
          <a:xfrm>
            <a:off x="713225" y="2204605"/>
            <a:ext cx="3850200" cy="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●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Didact Gothic"/>
              <a:buChar char="○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Didact Gothic"/>
              <a:buChar char="■"/>
              <a:defRPr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44" name="Google Shape;44;p7"/>
          <p:cNvSpPr txBox="1"/>
          <p:nvPr>
            <p:ph type="title"/>
          </p:nvPr>
        </p:nvSpPr>
        <p:spPr>
          <a:xfrm>
            <a:off x="713225" y="923025"/>
            <a:ext cx="4220700" cy="98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" name="Google Shape;45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8"/>
          <p:cNvSpPr txBox="1"/>
          <p:nvPr>
            <p:ph type="title"/>
          </p:nvPr>
        </p:nvSpPr>
        <p:spPr>
          <a:xfrm>
            <a:off x="805050" y="1840500"/>
            <a:ext cx="75339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b="1" sz="6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5"/>
        </a:solid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9"/>
          <p:cNvSpPr/>
          <p:nvPr/>
        </p:nvSpPr>
        <p:spPr>
          <a:xfrm>
            <a:off x="0" y="457200"/>
            <a:ext cx="9144000" cy="4686300"/>
          </a:xfrm>
          <a:prstGeom prst="triangl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/>
          <p:nvPr/>
        </p:nvSpPr>
        <p:spPr>
          <a:xfrm rot="5400000">
            <a:off x="-64425" y="64350"/>
            <a:ext cx="4243200" cy="41145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9"/>
          <p:cNvSpPr/>
          <p:nvPr/>
        </p:nvSpPr>
        <p:spPr>
          <a:xfrm flipH="1" rot="-5400000">
            <a:off x="4941700" y="26525"/>
            <a:ext cx="4364700" cy="4227600"/>
          </a:xfrm>
          <a:prstGeom prst="rtTriangle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9"/>
          <p:cNvSpPr txBox="1"/>
          <p:nvPr>
            <p:ph type="ctrTitle"/>
          </p:nvPr>
        </p:nvSpPr>
        <p:spPr>
          <a:xfrm>
            <a:off x="1690800" y="2712450"/>
            <a:ext cx="5762400" cy="11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3500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b="1" sz="8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" type="subTitle"/>
          </p:nvPr>
        </p:nvSpPr>
        <p:spPr>
          <a:xfrm>
            <a:off x="2218725" y="3334300"/>
            <a:ext cx="4706400" cy="79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idact Gothic"/>
              <a:buNone/>
              <a:defRPr>
                <a:solidFill>
                  <a:schemeClr val="lt1"/>
                </a:solidFill>
                <a:latin typeface="Didact Gothic"/>
                <a:ea typeface="Didact Gothic"/>
                <a:cs typeface="Didact Gothic"/>
                <a:sym typeface="Didact Gothic"/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5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-50" y="5600"/>
            <a:ext cx="9144000" cy="5143500"/>
          </a:xfrm>
          <a:prstGeom prst="rect">
            <a:avLst/>
          </a:prstGeom>
          <a:solidFill>
            <a:schemeClr val="lt1">
              <a:alpha val="235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0"/>
          <p:cNvSpPr/>
          <p:nvPr/>
        </p:nvSpPr>
        <p:spPr>
          <a:xfrm>
            <a:off x="4312400" y="3669275"/>
            <a:ext cx="4886400" cy="1051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0"/>
          <p:cNvSpPr txBox="1"/>
          <p:nvPr>
            <p:ph type="title"/>
          </p:nvPr>
        </p:nvSpPr>
        <p:spPr>
          <a:xfrm>
            <a:off x="4572000" y="3729575"/>
            <a:ext cx="3858900" cy="77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None/>
              <a:defRPr b="1" sz="2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0"/>
          <p:cNvSpPr/>
          <p:nvPr/>
        </p:nvSpPr>
        <p:spPr>
          <a:xfrm rot="5400000">
            <a:off x="-341212" y="-788137"/>
            <a:ext cx="3405900" cy="3302400"/>
          </a:xfrm>
          <a:prstGeom prst="rtTriangl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1" name="Google Shape;61;p10"/>
          <p:cNvSpPr/>
          <p:nvPr/>
        </p:nvSpPr>
        <p:spPr>
          <a:xfrm rot="5400000">
            <a:off x="-436462" y="-1007212"/>
            <a:ext cx="3405900" cy="33024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11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2700"/>
              <a:buFont typeface="Julius Sans One"/>
              <a:buNone/>
              <a:defRPr sz="27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3000"/>
              <a:buFont typeface="Julius Sans One"/>
              <a:buNone/>
              <a:defRPr sz="3000">
                <a:solidFill>
                  <a:schemeClr val="hlink"/>
                </a:solidFill>
                <a:latin typeface="Julius Sans One"/>
                <a:ea typeface="Julius Sans One"/>
                <a:cs typeface="Julius Sans One"/>
                <a:sym typeface="Julius Sans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52475"/>
            <a:ext cx="7717500" cy="3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●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Questrial"/>
              <a:buChar char="○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hlink"/>
              </a:buClr>
              <a:buSzPts val="1400"/>
              <a:buFont typeface="Questrial"/>
              <a:buChar char="■"/>
              <a:defRPr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1pPr>
            <a:lvl2pPr lvl="1" rtl="0" algn="r">
              <a:buNone/>
              <a:defRPr sz="13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2pPr>
            <a:lvl3pPr lvl="2" rtl="0" algn="r">
              <a:buNone/>
              <a:defRPr sz="13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3pPr>
            <a:lvl4pPr lvl="3" rtl="0" algn="r">
              <a:buNone/>
              <a:defRPr sz="13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4pPr>
            <a:lvl5pPr lvl="4" rtl="0" algn="r">
              <a:buNone/>
              <a:defRPr sz="13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5pPr>
            <a:lvl6pPr lvl="5" rtl="0" algn="r">
              <a:buNone/>
              <a:defRPr sz="13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6pPr>
            <a:lvl7pPr lvl="6" rtl="0" algn="r">
              <a:buNone/>
              <a:defRPr sz="13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7pPr>
            <a:lvl8pPr lvl="7" rtl="0" algn="r">
              <a:buNone/>
              <a:defRPr sz="13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8pPr>
            <a:lvl9pPr lvl="8" rtl="0" algn="r">
              <a:buNone/>
              <a:defRPr sz="1300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449">
          <p15:clr>
            <a:srgbClr val="EA4335"/>
          </p15:clr>
        </p15:guide>
        <p15:guide id="2" pos="5311">
          <p15:clr>
            <a:srgbClr val="EA4335"/>
          </p15:clr>
        </p15:guide>
        <p15:guide id="3" orient="horz" pos="340">
          <p15:clr>
            <a:srgbClr val="EA4335"/>
          </p15:clr>
        </p15:guide>
        <p15:guide id="4" orient="horz" pos="2903">
          <p15:clr>
            <a:srgbClr val="EA4335"/>
          </p15:clr>
        </p15:guide>
        <p15:guide id="5" pos="288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7.png"/><Relationship Id="rId5" Type="http://schemas.openxmlformats.org/officeDocument/2006/relationships/image" Target="../media/image1.png"/><Relationship Id="rId6" Type="http://schemas.openxmlformats.org/officeDocument/2006/relationships/image" Target="../media/image5.png"/><Relationship Id="rId7" Type="http://schemas.openxmlformats.org/officeDocument/2006/relationships/image" Target="../media/image10.png"/><Relationship Id="rId8" Type="http://schemas.openxmlformats.org/officeDocument/2006/relationships/image" Target="../media/image2.png"/><Relationship Id="rId10" Type="http://schemas.openxmlformats.org/officeDocument/2006/relationships/image" Target="../media/image5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9.png"/><Relationship Id="rId4" Type="http://schemas.openxmlformats.org/officeDocument/2006/relationships/image" Target="../media/image49.jpg"/><Relationship Id="rId5" Type="http://schemas.openxmlformats.org/officeDocument/2006/relationships/image" Target="../media/image6.png"/><Relationship Id="rId6" Type="http://schemas.openxmlformats.org/officeDocument/2006/relationships/image" Target="../media/image9.jpg"/><Relationship Id="rId7" Type="http://schemas.openxmlformats.org/officeDocument/2006/relationships/image" Target="../media/image3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5.png"/><Relationship Id="rId4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8.png"/><Relationship Id="rId6" Type="http://schemas.openxmlformats.org/officeDocument/2006/relationships/image" Target="../media/image17.png"/><Relationship Id="rId7" Type="http://schemas.openxmlformats.org/officeDocument/2006/relationships/image" Target="../media/image19.png"/><Relationship Id="rId8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Relationship Id="rId4" Type="http://schemas.openxmlformats.org/officeDocument/2006/relationships/image" Target="../media/image5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6.png"/><Relationship Id="rId4" Type="http://schemas.openxmlformats.org/officeDocument/2006/relationships/image" Target="../media/image23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2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3.png"/><Relationship Id="rId4" Type="http://schemas.openxmlformats.org/officeDocument/2006/relationships/image" Target="../media/image5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6.png"/><Relationship Id="rId4" Type="http://schemas.openxmlformats.org/officeDocument/2006/relationships/image" Target="../media/image4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8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7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9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9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9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0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1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www12.statcan.gc.ca/census-recensement/2016/as-sa/98-200-x/" TargetMode="Externa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48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3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4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0" name="Google Shape;250;p32"/>
          <p:cNvSpPr txBox="1"/>
          <p:nvPr/>
        </p:nvSpPr>
        <p:spPr>
          <a:xfrm>
            <a:off x="499050" y="808400"/>
            <a:ext cx="8150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3000">
                <a:solidFill>
                  <a:srgbClr val="2D3B45"/>
                </a:solidFill>
                <a:latin typeface="Tahoma"/>
                <a:ea typeface="Tahoma"/>
                <a:cs typeface="Tahoma"/>
                <a:sym typeface="Tahoma"/>
              </a:rPr>
              <a:t>Measures of Public Transit Accessibility</a:t>
            </a:r>
            <a:endParaRPr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251" name="Google Shape;251;p32"/>
          <p:cNvSpPr txBox="1"/>
          <p:nvPr/>
        </p:nvSpPr>
        <p:spPr>
          <a:xfrm>
            <a:off x="239095" y="1901025"/>
            <a:ext cx="8670600" cy="31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381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D3B4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Case Study on Cultural and Art Amenities in Metro Vancouver</a:t>
            </a:r>
            <a:endParaRPr b="1" i="1" sz="1800">
              <a:solidFill>
                <a:srgbClr val="2D3B45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Luka Vukovic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 Shen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Yuxuan Cui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Graham Kerford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Statistics Canada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rgbClr val="2D3B45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252" name="Google Shape;252;p32"/>
          <p:cNvPicPr preferRelativeResize="0"/>
          <p:nvPr/>
        </p:nvPicPr>
        <p:blipFill rotWithShape="1">
          <a:blip r:embed="rId3">
            <a:alphaModFix/>
          </a:blip>
          <a:srcRect b="0" l="0" r="9901" t="0"/>
          <a:stretch/>
        </p:blipFill>
        <p:spPr>
          <a:xfrm>
            <a:off x="6694375" y="3441350"/>
            <a:ext cx="1376900" cy="125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32"/>
          <p:cNvPicPr preferRelativeResize="0"/>
          <p:nvPr/>
        </p:nvPicPr>
        <p:blipFill rotWithShape="1">
          <a:blip r:embed="rId4">
            <a:alphaModFix/>
          </a:blip>
          <a:srcRect b="0" l="0" r="8925" t="0"/>
          <a:stretch/>
        </p:blipFill>
        <p:spPr>
          <a:xfrm>
            <a:off x="929738" y="3650426"/>
            <a:ext cx="1800075" cy="7681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4" name="Google Shape;254;p32"/>
          <p:cNvCxnSpPr/>
          <p:nvPr/>
        </p:nvCxnSpPr>
        <p:spPr>
          <a:xfrm flipH="1" rot="10800000">
            <a:off x="499050" y="481850"/>
            <a:ext cx="10080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2"/>
          <p:cNvCxnSpPr/>
          <p:nvPr/>
        </p:nvCxnSpPr>
        <p:spPr>
          <a:xfrm>
            <a:off x="499050" y="481850"/>
            <a:ext cx="14700" cy="63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2"/>
          <p:cNvCxnSpPr/>
          <p:nvPr/>
        </p:nvCxnSpPr>
        <p:spPr>
          <a:xfrm>
            <a:off x="8642250" y="1973200"/>
            <a:ext cx="7500" cy="61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2"/>
          <p:cNvCxnSpPr/>
          <p:nvPr/>
        </p:nvCxnSpPr>
        <p:spPr>
          <a:xfrm flipH="1" rot="10800000">
            <a:off x="7641750" y="2588500"/>
            <a:ext cx="10080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32"/>
          <p:cNvCxnSpPr/>
          <p:nvPr/>
        </p:nvCxnSpPr>
        <p:spPr>
          <a:xfrm flipH="1" rot="10800000">
            <a:off x="418325" y="539500"/>
            <a:ext cx="10080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" name="Google Shape;259;p32"/>
          <p:cNvCxnSpPr/>
          <p:nvPr/>
        </p:nvCxnSpPr>
        <p:spPr>
          <a:xfrm>
            <a:off x="418325" y="539500"/>
            <a:ext cx="14700" cy="63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0" name="Google Shape;260;p32"/>
          <p:cNvCxnSpPr/>
          <p:nvPr/>
        </p:nvCxnSpPr>
        <p:spPr>
          <a:xfrm>
            <a:off x="8549275" y="2046300"/>
            <a:ext cx="7500" cy="6153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1" name="Google Shape;261;p32"/>
          <p:cNvCxnSpPr/>
          <p:nvPr/>
        </p:nvCxnSpPr>
        <p:spPr>
          <a:xfrm flipH="1" rot="10800000">
            <a:off x="7548775" y="2661600"/>
            <a:ext cx="1008000" cy="7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41"/>
          <p:cNvSpPr txBox="1"/>
          <p:nvPr>
            <p:ph idx="4294967295" type="body"/>
          </p:nvPr>
        </p:nvSpPr>
        <p:spPr>
          <a:xfrm>
            <a:off x="960275" y="2011425"/>
            <a:ext cx="7269300" cy="276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… which 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can inevitably </a:t>
            </a:r>
            <a:r>
              <a:rPr b="1" lang="en" sz="21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worsen pre-existing inequalities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b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     in the urban landscape.  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[3] Lubitow, 2017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1" name="Google Shape;371;p41"/>
          <p:cNvSpPr txBox="1"/>
          <p:nvPr>
            <p:ph type="title"/>
          </p:nvPr>
        </p:nvSpPr>
        <p:spPr>
          <a:xfrm>
            <a:off x="713225" y="530575"/>
            <a:ext cx="5453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What about public transit?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372" name="Google Shape;372;p41"/>
          <p:cNvCxnSpPr/>
          <p:nvPr/>
        </p:nvCxnSpPr>
        <p:spPr>
          <a:xfrm flipH="1" rot="10800000">
            <a:off x="1810275" y="2907800"/>
            <a:ext cx="563100" cy="82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3" name="Google Shape;373;p41"/>
          <p:cNvSpPr txBox="1"/>
          <p:nvPr/>
        </p:nvSpPr>
        <p:spPr>
          <a:xfrm>
            <a:off x="1020375" y="3728250"/>
            <a:ext cx="135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estrial"/>
                <a:ea typeface="Questrial"/>
                <a:cs typeface="Questrial"/>
                <a:sym typeface="Questrial"/>
              </a:rPr>
              <a:t>Core problem</a:t>
            </a:r>
            <a:endParaRPr b="1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9" name="Google Shape;379;p42"/>
          <p:cNvSpPr txBox="1"/>
          <p:nvPr>
            <p:ph idx="4294967295" type="body"/>
          </p:nvPr>
        </p:nvSpPr>
        <p:spPr>
          <a:xfrm>
            <a:off x="412950" y="912688"/>
            <a:ext cx="7757700" cy="23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25">
                <a:latin typeface="Helvetica Neue Light"/>
                <a:ea typeface="Helvetica Neue Light"/>
                <a:cs typeface="Helvetica Neue Light"/>
                <a:sym typeface="Helvetica Neue Light"/>
              </a:rPr>
              <a:t>Mode				Measure based on:</a:t>
            </a:r>
            <a:endParaRPr sz="17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725">
                <a:latin typeface="Helvetica Neue Light"/>
                <a:ea typeface="Helvetica Neue Light"/>
                <a:cs typeface="Helvetica Neue Light"/>
                <a:sym typeface="Helvetica Neue Light"/>
              </a:rPr>
              <a:t>Last year:		</a:t>
            </a:r>
            <a:r>
              <a:rPr b="1" lang="en" sz="1725">
                <a:latin typeface="Helvetica Neue"/>
                <a:ea typeface="Helvetica Neue"/>
                <a:cs typeface="Helvetica Neue"/>
                <a:sym typeface="Helvetica Neue"/>
              </a:rPr>
              <a:t>Driving/Walking		Distance</a:t>
            </a:r>
            <a:endParaRPr b="1" sz="1725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25">
                <a:latin typeface="Helvetica Neue Light"/>
                <a:ea typeface="Helvetica Neue Light"/>
                <a:cs typeface="Helvetica Neue Light"/>
                <a:sym typeface="Helvetica Neue Light"/>
              </a:rPr>
              <a:t>This year: 		</a:t>
            </a:r>
            <a:r>
              <a:rPr b="1" lang="en" sz="1725">
                <a:solidFill>
                  <a:srgbClr val="274E1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Public transit		Travel time</a:t>
            </a:r>
            <a:endParaRPr sz="1725">
              <a:solidFill>
                <a:srgbClr val="274E13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80" name="Google Shape;380;p42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Measures of Accessibility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81" name="Google Shape;381;p42"/>
          <p:cNvSpPr txBox="1"/>
          <p:nvPr/>
        </p:nvSpPr>
        <p:spPr>
          <a:xfrm>
            <a:off x="1400750" y="3711650"/>
            <a:ext cx="61962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  <a:t>To Cultural and Art Amenities </a:t>
            </a:r>
            <a:br>
              <a:rPr b="1" lang="en" sz="2000"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Large indicator of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Quality of Life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Community Appeal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2" name="Google Shape;382;p42"/>
          <p:cNvSpPr/>
          <p:nvPr/>
        </p:nvSpPr>
        <p:spPr>
          <a:xfrm rot="5400000">
            <a:off x="4297400" y="1343500"/>
            <a:ext cx="330300" cy="3867600"/>
          </a:xfrm>
          <a:prstGeom prst="rightBrace">
            <a:avLst>
              <a:gd fmla="val 50000" name="adj1"/>
              <a:gd fmla="val 49477" name="adj2"/>
            </a:avLst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chemeClr val="dk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8" name="Google Shape;38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75" y="1176912"/>
            <a:ext cx="756527" cy="672476"/>
          </a:xfrm>
          <a:prstGeom prst="rect">
            <a:avLst/>
          </a:prstGeom>
          <a:noFill/>
          <a:ln>
            <a:noFill/>
          </a:ln>
          <a:effectLst>
            <a:outerShdw blurRad="271463" rotWithShape="0" algn="bl">
              <a:srgbClr val="00FF00"/>
            </a:outerShdw>
          </a:effectLst>
        </p:spPr>
      </p:pic>
      <p:pic>
        <p:nvPicPr>
          <p:cNvPr id="389" name="Google Shape;38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0963" y="1352376"/>
            <a:ext cx="1017750" cy="10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78096" y="2802875"/>
            <a:ext cx="588417" cy="672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21572" y="3893450"/>
            <a:ext cx="756526" cy="756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87757" y="1025725"/>
            <a:ext cx="414574" cy="4145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3" name="Google Shape;393;p43"/>
          <p:cNvCxnSpPr>
            <a:stCxn id="388" idx="3"/>
            <a:endCxn id="389" idx="1"/>
          </p:cNvCxnSpPr>
          <p:nvPr/>
        </p:nvCxnSpPr>
        <p:spPr>
          <a:xfrm>
            <a:off x="1359102" y="1513150"/>
            <a:ext cx="2271900" cy="3480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cxnSp>
        <p:nvCxnSpPr>
          <p:cNvPr id="394" name="Google Shape;394;p43"/>
          <p:cNvCxnSpPr>
            <a:stCxn id="392" idx="2"/>
            <a:endCxn id="391" idx="1"/>
          </p:cNvCxnSpPr>
          <p:nvPr/>
        </p:nvCxnSpPr>
        <p:spPr>
          <a:xfrm flipH="1" rot="-5400000">
            <a:off x="1242544" y="2692799"/>
            <a:ext cx="2831400" cy="3264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395" name="Google Shape;395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90513" y="2236063"/>
            <a:ext cx="494001" cy="494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4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13450" y="951013"/>
            <a:ext cx="414575" cy="4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3"/>
          <p:cNvSpPr txBox="1"/>
          <p:nvPr/>
        </p:nvSpPr>
        <p:spPr>
          <a:xfrm>
            <a:off x="404675" y="407350"/>
            <a:ext cx="1152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Helvetica Neue"/>
                <a:ea typeface="Helvetica Neue"/>
                <a:cs typeface="Helvetica Neue"/>
                <a:sym typeface="Helvetica Neue"/>
              </a:rPr>
              <a:t>Origin</a:t>
            </a:r>
            <a:endParaRPr b="1" sz="1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2872657" y="364850"/>
            <a:ext cx="25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Cultural Amenities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aphicFrame>
        <p:nvGraphicFramePr>
          <p:cNvPr id="399" name="Google Shape;399;p43"/>
          <p:cNvGraphicFramePr/>
          <p:nvPr/>
        </p:nvGraphicFramePr>
        <p:xfrm>
          <a:off x="5203650" y="163056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{E043E6CA-19AE-462D-AC77-0756A28F2D7B}</a:tableStyleId>
              </a:tblPr>
              <a:tblGrid>
                <a:gridCol w="2068550"/>
                <a:gridCol w="1511850"/>
              </a:tblGrid>
              <a:tr h="776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Time to the </a:t>
                      </a:r>
                      <a:r>
                        <a:rPr b="1"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nearest </a:t>
                      </a: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amenity of each type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(minutes)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Accessibility Score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912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Museum:         20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Library:            40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Art Gallery:      30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Theatre:           10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0.050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0.025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0.033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0.100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  <a:tr h="457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Average:          25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0.040</a:t>
                      </a:r>
                      <a:endParaRPr sz="13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cxnSp>
        <p:nvCxnSpPr>
          <p:cNvPr id="400" name="Google Shape;400;p43"/>
          <p:cNvCxnSpPr>
            <a:stCxn id="392" idx="2"/>
            <a:endCxn id="390" idx="1"/>
          </p:cNvCxnSpPr>
          <p:nvPr/>
        </p:nvCxnSpPr>
        <p:spPr>
          <a:xfrm flipH="1" rot="-5400000">
            <a:off x="2187094" y="1748249"/>
            <a:ext cx="1698900" cy="10830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sp>
        <p:nvSpPr>
          <p:cNvPr id="401" name="Google Shape;401;p43"/>
          <p:cNvSpPr txBox="1"/>
          <p:nvPr/>
        </p:nvSpPr>
        <p:spPr>
          <a:xfrm>
            <a:off x="3292015" y="2171369"/>
            <a:ext cx="16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Museum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2" name="Google Shape;402;p43"/>
          <p:cNvSpPr txBox="1"/>
          <p:nvPr/>
        </p:nvSpPr>
        <p:spPr>
          <a:xfrm>
            <a:off x="3026602" y="3409938"/>
            <a:ext cx="16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Library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3" name="Google Shape;403;p43"/>
          <p:cNvSpPr txBox="1"/>
          <p:nvPr/>
        </p:nvSpPr>
        <p:spPr>
          <a:xfrm>
            <a:off x="2414652" y="4529869"/>
            <a:ext cx="16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Art Gallery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404" name="Google Shape;404;p4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05" name="Google Shape;405;p43"/>
          <p:cNvCxnSpPr>
            <a:stCxn id="406" idx="0"/>
            <a:endCxn id="392" idx="2"/>
          </p:cNvCxnSpPr>
          <p:nvPr/>
        </p:nvCxnSpPr>
        <p:spPr>
          <a:xfrm rot="-5400000">
            <a:off x="970849" y="1615062"/>
            <a:ext cx="1698900" cy="1349400"/>
          </a:xfrm>
          <a:prstGeom prst="bentConnector3">
            <a:avLst>
              <a:gd fmla="val 2308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diamond"/>
            <a:tailEnd len="med" w="med" type="diamond"/>
          </a:ln>
        </p:spPr>
      </p:cxnSp>
      <p:pic>
        <p:nvPicPr>
          <p:cNvPr id="406" name="Google Shape;406;p4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13225" y="3139212"/>
            <a:ext cx="864749" cy="864749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3"/>
          <p:cNvSpPr txBox="1"/>
          <p:nvPr/>
        </p:nvSpPr>
        <p:spPr>
          <a:xfrm>
            <a:off x="299890" y="3817244"/>
            <a:ext cx="169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Helvetica Neue Light"/>
                <a:ea typeface="Helvetica Neue Light"/>
                <a:cs typeface="Helvetica Neue Light"/>
                <a:sym typeface="Helvetica Neue Light"/>
              </a:rPr>
              <a:t>Theatre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408" name="Google Shape;408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97951" y="2667181"/>
            <a:ext cx="414574" cy="4145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44"/>
          <p:cNvSpPr txBox="1"/>
          <p:nvPr>
            <p:ph type="ctrTitle"/>
          </p:nvPr>
        </p:nvSpPr>
        <p:spPr>
          <a:xfrm>
            <a:off x="1690800" y="2896950"/>
            <a:ext cx="5762400" cy="11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	 Problem Statement</a:t>
            </a:r>
            <a:endParaRPr/>
          </a:p>
        </p:txBody>
      </p:sp>
      <p:sp>
        <p:nvSpPr>
          <p:cNvPr id="414" name="Google Shape;414;p4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0" name="Google Shape;420;p45"/>
          <p:cNvSpPr txBox="1"/>
          <p:nvPr/>
        </p:nvSpPr>
        <p:spPr>
          <a:xfrm>
            <a:off x="1108650" y="1920600"/>
            <a:ext cx="69267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client needs a 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 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</a:t>
            </a:r>
            <a:r>
              <a:rPr b="1"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efficient 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to compute transit measures of accessibility</a:t>
            </a:r>
            <a:b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across Canadian metropolitan areas.</a:t>
            </a:r>
            <a:endParaRPr sz="2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6"/>
          <p:cNvSpPr txBox="1"/>
          <p:nvPr>
            <p:ph type="ctrTitle"/>
          </p:nvPr>
        </p:nvSpPr>
        <p:spPr>
          <a:xfrm>
            <a:off x="1690800" y="2850850"/>
            <a:ext cx="5762400" cy="11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	 Aims &amp; Objectives</a:t>
            </a:r>
            <a:endParaRPr/>
          </a:p>
        </p:txBody>
      </p:sp>
      <p:sp>
        <p:nvSpPr>
          <p:cNvPr id="426" name="Google Shape;426;p4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7"/>
          <p:cNvSpPr txBox="1"/>
          <p:nvPr>
            <p:ph idx="6" type="title"/>
          </p:nvPr>
        </p:nvSpPr>
        <p:spPr>
          <a:xfrm>
            <a:off x="1944075" y="691900"/>
            <a:ext cx="5195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Aims and Objectives</a:t>
            </a:r>
            <a:endParaRPr/>
          </a:p>
        </p:txBody>
      </p:sp>
      <p:sp>
        <p:nvSpPr>
          <p:cNvPr id="432" name="Google Shape;432;p4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47"/>
          <p:cNvSpPr txBox="1"/>
          <p:nvPr>
            <p:ph idx="1" type="subTitle"/>
          </p:nvPr>
        </p:nvSpPr>
        <p:spPr>
          <a:xfrm>
            <a:off x="675650" y="2268550"/>
            <a:ext cx="22866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</a:rPr>
              <a:t>Efficiently compute </a:t>
            </a:r>
            <a:r>
              <a:rPr lang="en"/>
              <a:t>Vancouver’s transit time from each city block to all cultural amenities.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15197 * 353</a:t>
            </a:r>
            <a:endParaRPr/>
          </a:p>
        </p:txBody>
      </p:sp>
      <p:sp>
        <p:nvSpPr>
          <p:cNvPr id="434" name="Google Shape;434;p47"/>
          <p:cNvSpPr txBox="1"/>
          <p:nvPr>
            <p:ph idx="1" type="subTitle"/>
          </p:nvPr>
        </p:nvSpPr>
        <p:spPr>
          <a:xfrm>
            <a:off x="3391700" y="2260025"/>
            <a:ext cx="23751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</a:rPr>
              <a:t>Develop various accessibility measures</a:t>
            </a:r>
            <a:r>
              <a:rPr lang="en" sz="1500">
                <a:solidFill>
                  <a:schemeClr val="accent6"/>
                </a:solidFill>
              </a:rPr>
              <a:t> </a:t>
            </a:r>
            <a:r>
              <a:rPr lang="en"/>
              <a:t>using these travel times.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(scores and time measures)</a:t>
            </a:r>
            <a:endParaRPr/>
          </a:p>
        </p:txBody>
      </p:sp>
      <p:sp>
        <p:nvSpPr>
          <p:cNvPr id="435" name="Google Shape;435;p47"/>
          <p:cNvSpPr txBox="1"/>
          <p:nvPr>
            <p:ph idx="1" type="subTitle"/>
          </p:nvPr>
        </p:nvSpPr>
        <p:spPr>
          <a:xfrm>
            <a:off x="6272450" y="2229800"/>
            <a:ext cx="2211600" cy="15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accent6"/>
                </a:solidFill>
              </a:rPr>
              <a:t>Demonstrate </a:t>
            </a:r>
            <a:r>
              <a:rPr lang="en"/>
              <a:t>how these measures can be used to </a:t>
            </a:r>
            <a:r>
              <a:rPr b="1" lang="en" sz="1500">
                <a:solidFill>
                  <a:schemeClr val="accent5"/>
                </a:solidFill>
              </a:rPr>
              <a:t>visualize </a:t>
            </a:r>
            <a:r>
              <a:rPr lang="en"/>
              <a:t>and</a:t>
            </a:r>
            <a:r>
              <a:rPr b="1" lang="en" sz="1500">
                <a:solidFill>
                  <a:schemeClr val="accent5"/>
                </a:solidFill>
              </a:rPr>
              <a:t> </a:t>
            </a:r>
            <a:r>
              <a:rPr b="1" lang="en" sz="1500">
                <a:solidFill>
                  <a:schemeClr val="accent6"/>
                </a:solidFill>
              </a:rPr>
              <a:t>analyze </a:t>
            </a:r>
            <a:r>
              <a:rPr lang="en"/>
              <a:t>local and intercity</a:t>
            </a:r>
            <a:r>
              <a:rPr b="1" lang="en" sz="1500">
                <a:solidFill>
                  <a:schemeClr val="accent6"/>
                </a:solidFill>
              </a:rPr>
              <a:t> transit accessibility.</a:t>
            </a:r>
            <a:endParaRPr b="1" sz="150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0" name="Google Shape;440;p48"/>
          <p:cNvCxnSpPr>
            <a:stCxn id="441" idx="2"/>
          </p:cNvCxnSpPr>
          <p:nvPr/>
        </p:nvCxnSpPr>
        <p:spPr>
          <a:xfrm>
            <a:off x="4572000" y="3169050"/>
            <a:ext cx="0" cy="18978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2" name="Google Shape;442;p48"/>
          <p:cNvSpPr txBox="1"/>
          <p:nvPr>
            <p:ph idx="4" type="title"/>
          </p:nvPr>
        </p:nvSpPr>
        <p:spPr>
          <a:xfrm>
            <a:off x="5358625" y="3553038"/>
            <a:ext cx="29508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Metro Vancouver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3" name="Google Shape;443;p48"/>
          <p:cNvSpPr txBox="1"/>
          <p:nvPr>
            <p:ph type="title"/>
          </p:nvPr>
        </p:nvSpPr>
        <p:spPr>
          <a:xfrm>
            <a:off x="585575" y="3553050"/>
            <a:ext cx="3398400" cy="30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Cultural and Art Amenities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44" name="Google Shape;444;p48"/>
          <p:cNvSpPr txBox="1"/>
          <p:nvPr>
            <p:ph idx="1" type="subTitle"/>
          </p:nvPr>
        </p:nvSpPr>
        <p:spPr>
          <a:xfrm>
            <a:off x="585575" y="4047225"/>
            <a:ext cx="33984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Libraries, Galleries, Museums, Theatres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5" name="Google Shape;445;p48"/>
          <p:cNvSpPr txBox="1"/>
          <p:nvPr>
            <p:ph idx="5" type="subTitle"/>
          </p:nvPr>
        </p:nvSpPr>
        <p:spPr>
          <a:xfrm>
            <a:off x="5818913" y="4047227"/>
            <a:ext cx="2145000" cy="36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Our Starting Point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6" name="Google Shape;446;p48"/>
          <p:cNvSpPr txBox="1"/>
          <p:nvPr>
            <p:ph idx="6" type="title"/>
          </p:nvPr>
        </p:nvSpPr>
        <p:spPr>
          <a:xfrm>
            <a:off x="1687950" y="484800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Tahoma"/>
                <a:ea typeface="Tahoma"/>
                <a:cs typeface="Tahoma"/>
                <a:sym typeface="Tahoma"/>
              </a:rPr>
              <a:t>Case Study</a:t>
            </a:r>
            <a:endParaRPr sz="34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1" name="Google Shape;441;p48"/>
          <p:cNvPicPr preferRelativeResize="0"/>
          <p:nvPr/>
        </p:nvPicPr>
        <p:blipFill rotWithShape="1">
          <a:blip r:embed="rId3">
            <a:alphaModFix amt="30000"/>
          </a:blip>
          <a:srcRect b="25753" l="0" r="0" t="41320"/>
          <a:stretch/>
        </p:blipFill>
        <p:spPr>
          <a:xfrm>
            <a:off x="0" y="1296350"/>
            <a:ext cx="9144000" cy="1872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4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/>
          <p:nvPr/>
        </p:nvSpPr>
        <p:spPr>
          <a:xfrm>
            <a:off x="5792775" y="2586950"/>
            <a:ext cx="2314678" cy="2292138"/>
          </a:xfrm>
          <a:custGeom>
            <a:rect b="b" l="l" r="r" t="t"/>
            <a:pathLst>
              <a:path extrusionOk="0" h="21600" w="21464">
                <a:moveTo>
                  <a:pt x="19423" y="579"/>
                </a:moveTo>
                <a:lnTo>
                  <a:pt x="1805" y="579"/>
                </a:lnTo>
                <a:cubicBezTo>
                  <a:pt x="1690" y="237"/>
                  <a:pt x="1346" y="0"/>
                  <a:pt x="917" y="0"/>
                </a:cubicBezTo>
                <a:cubicBezTo>
                  <a:pt x="401" y="0"/>
                  <a:pt x="0" y="395"/>
                  <a:pt x="0" y="842"/>
                </a:cubicBezTo>
                <a:cubicBezTo>
                  <a:pt x="0" y="1315"/>
                  <a:pt x="430" y="1684"/>
                  <a:pt x="917" y="1684"/>
                </a:cubicBezTo>
                <a:cubicBezTo>
                  <a:pt x="1318" y="1684"/>
                  <a:pt x="1662" y="1447"/>
                  <a:pt x="1805" y="1105"/>
                </a:cubicBezTo>
                <a:lnTo>
                  <a:pt x="19423" y="1105"/>
                </a:lnTo>
                <a:cubicBezTo>
                  <a:pt x="19996" y="1105"/>
                  <a:pt x="20511" y="1394"/>
                  <a:pt x="20741" y="1868"/>
                </a:cubicBezTo>
                <a:cubicBezTo>
                  <a:pt x="20998" y="2342"/>
                  <a:pt x="20912" y="2894"/>
                  <a:pt x="20569" y="3289"/>
                </a:cubicBezTo>
                <a:lnTo>
                  <a:pt x="5558" y="20600"/>
                </a:lnTo>
                <a:cubicBezTo>
                  <a:pt x="5071" y="21153"/>
                  <a:pt x="4383" y="21179"/>
                  <a:pt x="3925" y="21021"/>
                </a:cubicBezTo>
                <a:cubicBezTo>
                  <a:pt x="3438" y="20863"/>
                  <a:pt x="2951" y="20442"/>
                  <a:pt x="2951" y="19732"/>
                </a:cubicBezTo>
                <a:lnTo>
                  <a:pt x="2951" y="13655"/>
                </a:lnTo>
                <a:cubicBezTo>
                  <a:pt x="3323" y="13549"/>
                  <a:pt x="3581" y="13234"/>
                  <a:pt x="3581" y="12839"/>
                </a:cubicBezTo>
                <a:cubicBezTo>
                  <a:pt x="3581" y="12365"/>
                  <a:pt x="3151" y="11997"/>
                  <a:pt x="2664" y="11997"/>
                </a:cubicBezTo>
                <a:cubicBezTo>
                  <a:pt x="2177" y="11997"/>
                  <a:pt x="1747" y="12392"/>
                  <a:pt x="1747" y="12839"/>
                </a:cubicBezTo>
                <a:cubicBezTo>
                  <a:pt x="1747" y="13207"/>
                  <a:pt x="2005" y="13523"/>
                  <a:pt x="2378" y="13655"/>
                </a:cubicBezTo>
                <a:lnTo>
                  <a:pt x="2378" y="19732"/>
                </a:lnTo>
                <a:cubicBezTo>
                  <a:pt x="2378" y="20548"/>
                  <a:pt x="2922" y="21232"/>
                  <a:pt x="3753" y="21495"/>
                </a:cubicBezTo>
                <a:cubicBezTo>
                  <a:pt x="3982" y="21574"/>
                  <a:pt x="4211" y="21600"/>
                  <a:pt x="4440" y="21600"/>
                </a:cubicBezTo>
                <a:cubicBezTo>
                  <a:pt x="5042" y="21600"/>
                  <a:pt x="5615" y="21337"/>
                  <a:pt x="6016" y="20890"/>
                </a:cubicBezTo>
                <a:lnTo>
                  <a:pt x="21027" y="3578"/>
                </a:lnTo>
                <a:cubicBezTo>
                  <a:pt x="21514" y="2999"/>
                  <a:pt x="21600" y="2236"/>
                  <a:pt x="21256" y="1579"/>
                </a:cubicBezTo>
                <a:cubicBezTo>
                  <a:pt x="20941" y="973"/>
                  <a:pt x="20225" y="579"/>
                  <a:pt x="19423" y="579"/>
                </a:cubicBezTo>
                <a:close/>
                <a:moveTo>
                  <a:pt x="945" y="1158"/>
                </a:moveTo>
                <a:cubicBezTo>
                  <a:pt x="745" y="1158"/>
                  <a:pt x="602" y="1000"/>
                  <a:pt x="602" y="842"/>
                </a:cubicBezTo>
                <a:cubicBezTo>
                  <a:pt x="602" y="658"/>
                  <a:pt x="773" y="526"/>
                  <a:pt x="945" y="526"/>
                </a:cubicBezTo>
                <a:cubicBezTo>
                  <a:pt x="1117" y="526"/>
                  <a:pt x="1289" y="684"/>
                  <a:pt x="1289" y="842"/>
                </a:cubicBezTo>
                <a:cubicBezTo>
                  <a:pt x="1289" y="1026"/>
                  <a:pt x="1117" y="1158"/>
                  <a:pt x="945" y="1158"/>
                </a:cubicBezTo>
                <a:close/>
                <a:moveTo>
                  <a:pt x="2664" y="12550"/>
                </a:moveTo>
                <a:cubicBezTo>
                  <a:pt x="2865" y="12550"/>
                  <a:pt x="3008" y="12707"/>
                  <a:pt x="3008" y="12865"/>
                </a:cubicBezTo>
                <a:cubicBezTo>
                  <a:pt x="3008" y="13049"/>
                  <a:pt x="2836" y="13181"/>
                  <a:pt x="2664" y="13181"/>
                </a:cubicBezTo>
                <a:cubicBezTo>
                  <a:pt x="2492" y="13181"/>
                  <a:pt x="2320" y="13023"/>
                  <a:pt x="2320" y="12865"/>
                </a:cubicBezTo>
                <a:cubicBezTo>
                  <a:pt x="2292" y="12707"/>
                  <a:pt x="2464" y="12550"/>
                  <a:pt x="2664" y="12550"/>
                </a:cubicBezTo>
                <a:close/>
              </a:path>
            </a:pathLst>
          </a:custGeom>
          <a:solidFill>
            <a:srgbClr val="C13018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3" name="Google Shape;453;p49"/>
          <p:cNvSpPr/>
          <p:nvPr/>
        </p:nvSpPr>
        <p:spPr>
          <a:xfrm>
            <a:off x="949050" y="1107300"/>
            <a:ext cx="2369358" cy="1377864"/>
          </a:xfrm>
          <a:custGeom>
            <a:rect b="b" l="l" r="r" t="t"/>
            <a:pathLst>
              <a:path extrusionOk="0" h="21600" w="21600">
                <a:moveTo>
                  <a:pt x="1781" y="19742"/>
                </a:moveTo>
                <a:cubicBezTo>
                  <a:pt x="1781" y="19138"/>
                  <a:pt x="1531" y="18619"/>
                  <a:pt x="1169" y="18403"/>
                </a:cubicBezTo>
                <a:lnTo>
                  <a:pt x="1169" y="3067"/>
                </a:lnTo>
                <a:cubicBezTo>
                  <a:pt x="1169" y="1858"/>
                  <a:pt x="1809" y="864"/>
                  <a:pt x="2589" y="864"/>
                </a:cubicBezTo>
                <a:lnTo>
                  <a:pt x="19011" y="864"/>
                </a:lnTo>
                <a:cubicBezTo>
                  <a:pt x="19791" y="864"/>
                  <a:pt x="20431" y="1858"/>
                  <a:pt x="20431" y="3067"/>
                </a:cubicBezTo>
                <a:lnTo>
                  <a:pt x="20431" y="18878"/>
                </a:lnTo>
                <a:cubicBezTo>
                  <a:pt x="20069" y="19051"/>
                  <a:pt x="19819" y="19570"/>
                  <a:pt x="19819" y="20218"/>
                </a:cubicBezTo>
                <a:cubicBezTo>
                  <a:pt x="19819" y="20995"/>
                  <a:pt x="20236" y="21600"/>
                  <a:pt x="20709" y="21600"/>
                </a:cubicBezTo>
                <a:cubicBezTo>
                  <a:pt x="21210" y="21600"/>
                  <a:pt x="21600" y="20952"/>
                  <a:pt x="21600" y="20218"/>
                </a:cubicBezTo>
                <a:cubicBezTo>
                  <a:pt x="21600" y="19613"/>
                  <a:pt x="21349" y="19094"/>
                  <a:pt x="20988" y="18878"/>
                </a:cubicBezTo>
                <a:lnTo>
                  <a:pt x="20988" y="3067"/>
                </a:lnTo>
                <a:cubicBezTo>
                  <a:pt x="20988" y="1382"/>
                  <a:pt x="20097" y="0"/>
                  <a:pt x="19011" y="0"/>
                </a:cubicBezTo>
                <a:lnTo>
                  <a:pt x="2589" y="0"/>
                </a:lnTo>
                <a:cubicBezTo>
                  <a:pt x="1503" y="0"/>
                  <a:pt x="612" y="1382"/>
                  <a:pt x="612" y="3067"/>
                </a:cubicBezTo>
                <a:lnTo>
                  <a:pt x="612" y="18403"/>
                </a:lnTo>
                <a:cubicBezTo>
                  <a:pt x="251" y="18576"/>
                  <a:pt x="0" y="19094"/>
                  <a:pt x="0" y="19742"/>
                </a:cubicBezTo>
                <a:cubicBezTo>
                  <a:pt x="0" y="20520"/>
                  <a:pt x="418" y="21125"/>
                  <a:pt x="891" y="21125"/>
                </a:cubicBezTo>
                <a:cubicBezTo>
                  <a:pt x="1392" y="21125"/>
                  <a:pt x="1781" y="20520"/>
                  <a:pt x="1781" y="19742"/>
                </a:cubicBezTo>
                <a:close/>
                <a:moveTo>
                  <a:pt x="20737" y="20736"/>
                </a:moveTo>
                <a:cubicBezTo>
                  <a:pt x="20542" y="20736"/>
                  <a:pt x="20403" y="20477"/>
                  <a:pt x="20403" y="20218"/>
                </a:cubicBezTo>
                <a:cubicBezTo>
                  <a:pt x="20403" y="19915"/>
                  <a:pt x="20570" y="19699"/>
                  <a:pt x="20737" y="19699"/>
                </a:cubicBezTo>
                <a:cubicBezTo>
                  <a:pt x="20904" y="19699"/>
                  <a:pt x="21071" y="19958"/>
                  <a:pt x="21071" y="20218"/>
                </a:cubicBezTo>
                <a:cubicBezTo>
                  <a:pt x="21099" y="20520"/>
                  <a:pt x="20932" y="20736"/>
                  <a:pt x="20737" y="20736"/>
                </a:cubicBezTo>
                <a:close/>
                <a:moveTo>
                  <a:pt x="529" y="19742"/>
                </a:moveTo>
                <a:cubicBezTo>
                  <a:pt x="529" y="19440"/>
                  <a:pt x="696" y="19224"/>
                  <a:pt x="863" y="19224"/>
                </a:cubicBezTo>
                <a:cubicBezTo>
                  <a:pt x="1030" y="19224"/>
                  <a:pt x="1197" y="19483"/>
                  <a:pt x="1197" y="19742"/>
                </a:cubicBezTo>
                <a:cubicBezTo>
                  <a:pt x="1197" y="20002"/>
                  <a:pt x="1030" y="20261"/>
                  <a:pt x="863" y="20261"/>
                </a:cubicBezTo>
                <a:cubicBezTo>
                  <a:pt x="696" y="20261"/>
                  <a:pt x="529" y="20045"/>
                  <a:pt x="529" y="19742"/>
                </a:cubicBezTo>
                <a:close/>
              </a:path>
            </a:pathLst>
          </a:custGeom>
          <a:solidFill>
            <a:srgbClr val="A2B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49"/>
          <p:cNvSpPr/>
          <p:nvPr/>
        </p:nvSpPr>
        <p:spPr>
          <a:xfrm rot="10800000">
            <a:off x="3443053" y="1061753"/>
            <a:ext cx="2237922" cy="1662822"/>
          </a:xfrm>
          <a:custGeom>
            <a:rect b="b" l="l" r="r" t="t"/>
            <a:pathLst>
              <a:path extrusionOk="0" h="21600" w="21600">
                <a:moveTo>
                  <a:pt x="915" y="2653"/>
                </a:moveTo>
                <a:cubicBezTo>
                  <a:pt x="1316" y="2653"/>
                  <a:pt x="1659" y="2280"/>
                  <a:pt x="1802" y="1741"/>
                </a:cubicBezTo>
                <a:lnTo>
                  <a:pt x="19569" y="1741"/>
                </a:lnTo>
                <a:cubicBezTo>
                  <a:pt x="20370" y="1741"/>
                  <a:pt x="21028" y="2695"/>
                  <a:pt x="21028" y="3856"/>
                </a:cubicBezTo>
                <a:lnTo>
                  <a:pt x="21028" y="17744"/>
                </a:lnTo>
                <a:cubicBezTo>
                  <a:pt x="21028" y="18905"/>
                  <a:pt x="20370" y="19859"/>
                  <a:pt x="19569" y="19859"/>
                </a:cubicBezTo>
                <a:lnTo>
                  <a:pt x="2289" y="19859"/>
                </a:lnTo>
                <a:cubicBezTo>
                  <a:pt x="2174" y="19320"/>
                  <a:pt x="1831" y="18947"/>
                  <a:pt x="1402" y="18947"/>
                </a:cubicBezTo>
                <a:cubicBezTo>
                  <a:pt x="887" y="18947"/>
                  <a:pt x="486" y="19569"/>
                  <a:pt x="486" y="20273"/>
                </a:cubicBezTo>
                <a:cubicBezTo>
                  <a:pt x="486" y="21020"/>
                  <a:pt x="915" y="21600"/>
                  <a:pt x="1402" y="21600"/>
                </a:cubicBezTo>
                <a:cubicBezTo>
                  <a:pt x="1802" y="21600"/>
                  <a:pt x="2146" y="21227"/>
                  <a:pt x="2289" y="20688"/>
                </a:cubicBezTo>
                <a:lnTo>
                  <a:pt x="19569" y="20688"/>
                </a:lnTo>
                <a:cubicBezTo>
                  <a:pt x="20684" y="20688"/>
                  <a:pt x="21600" y="19361"/>
                  <a:pt x="21600" y="17744"/>
                </a:cubicBezTo>
                <a:lnTo>
                  <a:pt x="21600" y="3856"/>
                </a:lnTo>
                <a:cubicBezTo>
                  <a:pt x="21600" y="2239"/>
                  <a:pt x="20684" y="912"/>
                  <a:pt x="19569" y="912"/>
                </a:cubicBezTo>
                <a:lnTo>
                  <a:pt x="1802" y="912"/>
                </a:lnTo>
                <a:cubicBezTo>
                  <a:pt x="1688" y="373"/>
                  <a:pt x="1345" y="0"/>
                  <a:pt x="915" y="0"/>
                </a:cubicBezTo>
                <a:cubicBezTo>
                  <a:pt x="401" y="0"/>
                  <a:pt x="0" y="622"/>
                  <a:pt x="0" y="1327"/>
                </a:cubicBezTo>
                <a:cubicBezTo>
                  <a:pt x="0" y="2031"/>
                  <a:pt x="401" y="2653"/>
                  <a:pt x="915" y="2653"/>
                </a:cubicBezTo>
                <a:close/>
                <a:moveTo>
                  <a:pt x="1402" y="20812"/>
                </a:moveTo>
                <a:cubicBezTo>
                  <a:pt x="1202" y="20812"/>
                  <a:pt x="1059" y="20564"/>
                  <a:pt x="1059" y="20315"/>
                </a:cubicBezTo>
                <a:cubicBezTo>
                  <a:pt x="1059" y="20025"/>
                  <a:pt x="1230" y="19817"/>
                  <a:pt x="1402" y="19817"/>
                </a:cubicBezTo>
                <a:cubicBezTo>
                  <a:pt x="1574" y="19817"/>
                  <a:pt x="1745" y="20066"/>
                  <a:pt x="1745" y="20315"/>
                </a:cubicBezTo>
                <a:cubicBezTo>
                  <a:pt x="1745" y="20605"/>
                  <a:pt x="1602" y="20812"/>
                  <a:pt x="1402" y="20812"/>
                </a:cubicBezTo>
                <a:close/>
                <a:moveTo>
                  <a:pt x="915" y="788"/>
                </a:moveTo>
                <a:cubicBezTo>
                  <a:pt x="1116" y="788"/>
                  <a:pt x="1259" y="1036"/>
                  <a:pt x="1259" y="1285"/>
                </a:cubicBezTo>
                <a:cubicBezTo>
                  <a:pt x="1259" y="1575"/>
                  <a:pt x="1087" y="1783"/>
                  <a:pt x="915" y="1783"/>
                </a:cubicBezTo>
                <a:cubicBezTo>
                  <a:pt x="744" y="1783"/>
                  <a:pt x="572" y="1534"/>
                  <a:pt x="572" y="1285"/>
                </a:cubicBezTo>
                <a:cubicBezTo>
                  <a:pt x="572" y="1036"/>
                  <a:pt x="715" y="788"/>
                  <a:pt x="915" y="788"/>
                </a:cubicBezTo>
                <a:close/>
              </a:path>
            </a:pathLst>
          </a:custGeom>
          <a:solidFill>
            <a:srgbClr val="FFCC4C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49"/>
          <p:cNvSpPr/>
          <p:nvPr/>
        </p:nvSpPr>
        <p:spPr>
          <a:xfrm>
            <a:off x="796650" y="2577925"/>
            <a:ext cx="2577474" cy="1534464"/>
          </a:xfrm>
          <a:custGeom>
            <a:rect b="b" l="l" r="r" t="t"/>
            <a:pathLst>
              <a:path extrusionOk="0" h="21600" w="21600">
                <a:moveTo>
                  <a:pt x="19693" y="18947"/>
                </a:moveTo>
                <a:cubicBezTo>
                  <a:pt x="19312" y="18947"/>
                  <a:pt x="18985" y="19320"/>
                  <a:pt x="18849" y="19859"/>
                </a:cubicBezTo>
                <a:lnTo>
                  <a:pt x="1934" y="19859"/>
                </a:lnTo>
                <a:cubicBezTo>
                  <a:pt x="1171" y="19859"/>
                  <a:pt x="545" y="18905"/>
                  <a:pt x="545" y="17744"/>
                </a:cubicBezTo>
                <a:lnTo>
                  <a:pt x="545" y="3856"/>
                </a:lnTo>
                <a:cubicBezTo>
                  <a:pt x="545" y="2695"/>
                  <a:pt x="1171" y="1741"/>
                  <a:pt x="1934" y="1741"/>
                </a:cubicBezTo>
                <a:lnTo>
                  <a:pt x="19884" y="1741"/>
                </a:lnTo>
                <a:cubicBezTo>
                  <a:pt x="19993" y="2280"/>
                  <a:pt x="20320" y="2653"/>
                  <a:pt x="20728" y="2653"/>
                </a:cubicBezTo>
                <a:cubicBezTo>
                  <a:pt x="21219" y="2653"/>
                  <a:pt x="21600" y="2031"/>
                  <a:pt x="21600" y="1327"/>
                </a:cubicBezTo>
                <a:cubicBezTo>
                  <a:pt x="21600" y="580"/>
                  <a:pt x="21191" y="0"/>
                  <a:pt x="20728" y="0"/>
                </a:cubicBezTo>
                <a:cubicBezTo>
                  <a:pt x="20347" y="0"/>
                  <a:pt x="20020" y="373"/>
                  <a:pt x="19884" y="912"/>
                </a:cubicBezTo>
                <a:lnTo>
                  <a:pt x="1934" y="912"/>
                </a:lnTo>
                <a:cubicBezTo>
                  <a:pt x="872" y="912"/>
                  <a:pt x="0" y="2239"/>
                  <a:pt x="0" y="3856"/>
                </a:cubicBezTo>
                <a:lnTo>
                  <a:pt x="0" y="17744"/>
                </a:lnTo>
                <a:cubicBezTo>
                  <a:pt x="0" y="19361"/>
                  <a:pt x="872" y="20688"/>
                  <a:pt x="1934" y="20688"/>
                </a:cubicBezTo>
                <a:lnTo>
                  <a:pt x="18876" y="20688"/>
                </a:lnTo>
                <a:cubicBezTo>
                  <a:pt x="18985" y="21227"/>
                  <a:pt x="19312" y="21600"/>
                  <a:pt x="19721" y="21600"/>
                </a:cubicBezTo>
                <a:cubicBezTo>
                  <a:pt x="20211" y="21600"/>
                  <a:pt x="20592" y="20978"/>
                  <a:pt x="20592" y="20273"/>
                </a:cubicBezTo>
                <a:cubicBezTo>
                  <a:pt x="20592" y="19569"/>
                  <a:pt x="20184" y="18947"/>
                  <a:pt x="19693" y="18947"/>
                </a:cubicBezTo>
                <a:close/>
                <a:moveTo>
                  <a:pt x="20728" y="788"/>
                </a:moveTo>
                <a:cubicBezTo>
                  <a:pt x="20919" y="788"/>
                  <a:pt x="21055" y="1036"/>
                  <a:pt x="21055" y="1285"/>
                </a:cubicBezTo>
                <a:cubicBezTo>
                  <a:pt x="21055" y="1575"/>
                  <a:pt x="20892" y="1783"/>
                  <a:pt x="20728" y="1783"/>
                </a:cubicBezTo>
                <a:cubicBezTo>
                  <a:pt x="20565" y="1783"/>
                  <a:pt x="20402" y="1534"/>
                  <a:pt x="20402" y="1285"/>
                </a:cubicBezTo>
                <a:cubicBezTo>
                  <a:pt x="20374" y="1036"/>
                  <a:pt x="20538" y="788"/>
                  <a:pt x="20728" y="788"/>
                </a:cubicBezTo>
                <a:close/>
                <a:moveTo>
                  <a:pt x="19693" y="20812"/>
                </a:moveTo>
                <a:cubicBezTo>
                  <a:pt x="19503" y="20812"/>
                  <a:pt x="19366" y="20564"/>
                  <a:pt x="19366" y="20315"/>
                </a:cubicBezTo>
                <a:cubicBezTo>
                  <a:pt x="19366" y="20025"/>
                  <a:pt x="19530" y="19817"/>
                  <a:pt x="19693" y="19817"/>
                </a:cubicBezTo>
                <a:cubicBezTo>
                  <a:pt x="19857" y="19817"/>
                  <a:pt x="20020" y="20066"/>
                  <a:pt x="20020" y="20315"/>
                </a:cubicBezTo>
                <a:cubicBezTo>
                  <a:pt x="20047" y="20605"/>
                  <a:pt x="19884" y="20812"/>
                  <a:pt x="19693" y="20812"/>
                </a:cubicBezTo>
                <a:close/>
              </a:path>
            </a:pathLst>
          </a:custGeom>
          <a:solidFill>
            <a:srgbClr val="F7931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49"/>
          <p:cNvSpPr/>
          <p:nvPr/>
        </p:nvSpPr>
        <p:spPr>
          <a:xfrm>
            <a:off x="3388175" y="2683325"/>
            <a:ext cx="2418498" cy="1429056"/>
          </a:xfrm>
          <a:custGeom>
            <a:rect b="b" l="l" r="r" t="t"/>
            <a:pathLst>
              <a:path extrusionOk="0" h="21600" w="21600">
                <a:moveTo>
                  <a:pt x="21600" y="3492"/>
                </a:moveTo>
                <a:cubicBezTo>
                  <a:pt x="21600" y="2594"/>
                  <a:pt x="21182" y="1896"/>
                  <a:pt x="20709" y="1896"/>
                </a:cubicBezTo>
                <a:cubicBezTo>
                  <a:pt x="20236" y="1896"/>
                  <a:pt x="19819" y="2644"/>
                  <a:pt x="19819" y="3492"/>
                </a:cubicBezTo>
                <a:cubicBezTo>
                  <a:pt x="19819" y="4190"/>
                  <a:pt x="20069" y="4789"/>
                  <a:pt x="20431" y="5038"/>
                </a:cubicBezTo>
                <a:lnTo>
                  <a:pt x="20431" y="18058"/>
                </a:lnTo>
                <a:cubicBezTo>
                  <a:pt x="20431" y="19455"/>
                  <a:pt x="19791" y="20602"/>
                  <a:pt x="19011" y="20602"/>
                </a:cubicBezTo>
                <a:lnTo>
                  <a:pt x="2589" y="20602"/>
                </a:lnTo>
                <a:cubicBezTo>
                  <a:pt x="1809" y="20602"/>
                  <a:pt x="1169" y="19455"/>
                  <a:pt x="1169" y="18058"/>
                </a:cubicBezTo>
                <a:lnTo>
                  <a:pt x="1169" y="3143"/>
                </a:lnTo>
                <a:cubicBezTo>
                  <a:pt x="1531" y="2943"/>
                  <a:pt x="1781" y="2345"/>
                  <a:pt x="1781" y="1596"/>
                </a:cubicBezTo>
                <a:cubicBezTo>
                  <a:pt x="1781" y="698"/>
                  <a:pt x="1364" y="0"/>
                  <a:pt x="891" y="0"/>
                </a:cubicBezTo>
                <a:cubicBezTo>
                  <a:pt x="418" y="0"/>
                  <a:pt x="0" y="748"/>
                  <a:pt x="0" y="1596"/>
                </a:cubicBezTo>
                <a:cubicBezTo>
                  <a:pt x="0" y="2295"/>
                  <a:pt x="251" y="2893"/>
                  <a:pt x="612" y="3143"/>
                </a:cubicBezTo>
                <a:lnTo>
                  <a:pt x="612" y="18058"/>
                </a:lnTo>
                <a:cubicBezTo>
                  <a:pt x="612" y="20004"/>
                  <a:pt x="1503" y="21600"/>
                  <a:pt x="2589" y="21600"/>
                </a:cubicBezTo>
                <a:lnTo>
                  <a:pt x="19011" y="21600"/>
                </a:lnTo>
                <a:cubicBezTo>
                  <a:pt x="20097" y="21600"/>
                  <a:pt x="20988" y="20004"/>
                  <a:pt x="20988" y="18058"/>
                </a:cubicBezTo>
                <a:lnTo>
                  <a:pt x="20988" y="4988"/>
                </a:lnTo>
                <a:cubicBezTo>
                  <a:pt x="21349" y="4789"/>
                  <a:pt x="21600" y="4190"/>
                  <a:pt x="21600" y="3492"/>
                </a:cubicBezTo>
                <a:close/>
                <a:moveTo>
                  <a:pt x="835" y="998"/>
                </a:moveTo>
                <a:cubicBezTo>
                  <a:pt x="1030" y="998"/>
                  <a:pt x="1169" y="1297"/>
                  <a:pt x="1169" y="1596"/>
                </a:cubicBezTo>
                <a:cubicBezTo>
                  <a:pt x="1169" y="1946"/>
                  <a:pt x="1002" y="2195"/>
                  <a:pt x="835" y="2195"/>
                </a:cubicBezTo>
                <a:cubicBezTo>
                  <a:pt x="668" y="2195"/>
                  <a:pt x="501" y="1896"/>
                  <a:pt x="501" y="1596"/>
                </a:cubicBezTo>
                <a:cubicBezTo>
                  <a:pt x="501" y="1247"/>
                  <a:pt x="640" y="998"/>
                  <a:pt x="835" y="998"/>
                </a:cubicBezTo>
                <a:close/>
                <a:moveTo>
                  <a:pt x="20709" y="4091"/>
                </a:moveTo>
                <a:cubicBezTo>
                  <a:pt x="20514" y="4091"/>
                  <a:pt x="20375" y="3791"/>
                  <a:pt x="20375" y="3492"/>
                </a:cubicBezTo>
                <a:cubicBezTo>
                  <a:pt x="20375" y="3143"/>
                  <a:pt x="20542" y="2893"/>
                  <a:pt x="20709" y="2893"/>
                </a:cubicBezTo>
                <a:cubicBezTo>
                  <a:pt x="20876" y="2893"/>
                  <a:pt x="21043" y="3193"/>
                  <a:pt x="21043" y="3492"/>
                </a:cubicBezTo>
                <a:cubicBezTo>
                  <a:pt x="21043" y="3841"/>
                  <a:pt x="20876" y="4091"/>
                  <a:pt x="20709" y="4091"/>
                </a:cubicBezTo>
                <a:close/>
              </a:path>
            </a:pathLst>
          </a:custGeom>
          <a:solidFill>
            <a:srgbClr val="3A5C84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49"/>
          <p:cNvSpPr/>
          <p:nvPr/>
        </p:nvSpPr>
        <p:spPr>
          <a:xfrm>
            <a:off x="5792774" y="299975"/>
            <a:ext cx="2418498" cy="2362217"/>
          </a:xfrm>
          <a:custGeom>
            <a:rect b="b" l="l" r="r" t="t"/>
            <a:pathLst>
              <a:path extrusionOk="0" h="21444" w="21600">
                <a:moveTo>
                  <a:pt x="20710" y="19801"/>
                </a:moveTo>
                <a:cubicBezTo>
                  <a:pt x="20599" y="19801"/>
                  <a:pt x="20488" y="19827"/>
                  <a:pt x="20405" y="19853"/>
                </a:cubicBezTo>
                <a:lnTo>
                  <a:pt x="4142" y="705"/>
                </a:lnTo>
                <a:cubicBezTo>
                  <a:pt x="3614" y="79"/>
                  <a:pt x="2752" y="-156"/>
                  <a:pt x="1946" y="105"/>
                </a:cubicBezTo>
                <a:cubicBezTo>
                  <a:pt x="1140" y="366"/>
                  <a:pt x="612" y="1070"/>
                  <a:pt x="612" y="1853"/>
                </a:cubicBezTo>
                <a:lnTo>
                  <a:pt x="612" y="7879"/>
                </a:lnTo>
                <a:cubicBezTo>
                  <a:pt x="250" y="7983"/>
                  <a:pt x="0" y="8296"/>
                  <a:pt x="0" y="8687"/>
                </a:cubicBezTo>
                <a:cubicBezTo>
                  <a:pt x="0" y="9157"/>
                  <a:pt x="417" y="9522"/>
                  <a:pt x="890" y="9522"/>
                </a:cubicBezTo>
                <a:cubicBezTo>
                  <a:pt x="1362" y="9522"/>
                  <a:pt x="1779" y="9131"/>
                  <a:pt x="1779" y="8687"/>
                </a:cubicBezTo>
                <a:cubicBezTo>
                  <a:pt x="1779" y="8322"/>
                  <a:pt x="1529" y="8009"/>
                  <a:pt x="1168" y="7879"/>
                </a:cubicBezTo>
                <a:lnTo>
                  <a:pt x="1168" y="1853"/>
                </a:lnTo>
                <a:cubicBezTo>
                  <a:pt x="1168" y="1148"/>
                  <a:pt x="1668" y="731"/>
                  <a:pt x="2113" y="574"/>
                </a:cubicBezTo>
                <a:cubicBezTo>
                  <a:pt x="2585" y="418"/>
                  <a:pt x="3225" y="444"/>
                  <a:pt x="3697" y="992"/>
                </a:cubicBezTo>
                <a:lnTo>
                  <a:pt x="19960" y="20140"/>
                </a:lnTo>
                <a:cubicBezTo>
                  <a:pt x="19876" y="20270"/>
                  <a:pt x="19821" y="20427"/>
                  <a:pt x="19821" y="20609"/>
                </a:cubicBezTo>
                <a:cubicBezTo>
                  <a:pt x="19821" y="21079"/>
                  <a:pt x="20238" y="21444"/>
                  <a:pt x="20710" y="21444"/>
                </a:cubicBezTo>
                <a:cubicBezTo>
                  <a:pt x="21211" y="21444"/>
                  <a:pt x="21600" y="21053"/>
                  <a:pt x="21600" y="20609"/>
                </a:cubicBezTo>
                <a:cubicBezTo>
                  <a:pt x="21600" y="20192"/>
                  <a:pt x="21211" y="19801"/>
                  <a:pt x="20710" y="19801"/>
                </a:cubicBezTo>
                <a:close/>
                <a:moveTo>
                  <a:pt x="890" y="9027"/>
                </a:moveTo>
                <a:cubicBezTo>
                  <a:pt x="695" y="9027"/>
                  <a:pt x="556" y="8870"/>
                  <a:pt x="556" y="8714"/>
                </a:cubicBezTo>
                <a:cubicBezTo>
                  <a:pt x="556" y="8531"/>
                  <a:pt x="723" y="8401"/>
                  <a:pt x="890" y="8401"/>
                </a:cubicBezTo>
                <a:cubicBezTo>
                  <a:pt x="1056" y="8401"/>
                  <a:pt x="1223" y="8557"/>
                  <a:pt x="1223" y="8714"/>
                </a:cubicBezTo>
                <a:cubicBezTo>
                  <a:pt x="1223" y="8870"/>
                  <a:pt x="1084" y="9027"/>
                  <a:pt x="890" y="9027"/>
                </a:cubicBezTo>
                <a:close/>
                <a:moveTo>
                  <a:pt x="20710" y="20974"/>
                </a:moveTo>
                <a:cubicBezTo>
                  <a:pt x="20516" y="20974"/>
                  <a:pt x="20377" y="20818"/>
                  <a:pt x="20377" y="20661"/>
                </a:cubicBezTo>
                <a:cubicBezTo>
                  <a:pt x="20377" y="20479"/>
                  <a:pt x="20544" y="20348"/>
                  <a:pt x="20710" y="20348"/>
                </a:cubicBezTo>
                <a:cubicBezTo>
                  <a:pt x="20905" y="20348"/>
                  <a:pt x="21044" y="20505"/>
                  <a:pt x="21044" y="20661"/>
                </a:cubicBezTo>
                <a:cubicBezTo>
                  <a:pt x="21044" y="20844"/>
                  <a:pt x="20905" y="20974"/>
                  <a:pt x="20710" y="20974"/>
                </a:cubicBezTo>
                <a:close/>
              </a:path>
            </a:pathLst>
          </a:custGeom>
          <a:solidFill>
            <a:srgbClr val="4CC1E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8" name="Google Shape;458;p49"/>
          <p:cNvGrpSpPr/>
          <p:nvPr/>
        </p:nvGrpSpPr>
        <p:grpSpPr>
          <a:xfrm>
            <a:off x="1309491" y="1173678"/>
            <a:ext cx="1717730" cy="1308478"/>
            <a:chOff x="332936" y="2647222"/>
            <a:chExt cx="2926287" cy="1664306"/>
          </a:xfrm>
        </p:grpSpPr>
        <p:sp>
          <p:nvSpPr>
            <p:cNvPr id="459" name="Google Shape;459;p49"/>
            <p:cNvSpPr txBox="1"/>
            <p:nvPr/>
          </p:nvSpPr>
          <p:spPr>
            <a:xfrm>
              <a:off x="332936" y="2647222"/>
              <a:ext cx="29262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Data Collection</a:t>
              </a:r>
              <a:endParaRPr b="1"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0" name="Google Shape;460;p49"/>
            <p:cNvSpPr txBox="1"/>
            <p:nvPr/>
          </p:nvSpPr>
          <p:spPr>
            <a:xfrm>
              <a:off x="485123" y="3086929"/>
              <a:ext cx="2774100" cy="12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Road Network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Transit Network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Origins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Destinations</a:t>
              </a:r>
              <a:endParaRPr/>
            </a:p>
          </p:txBody>
        </p:sp>
      </p:grpSp>
      <p:grpSp>
        <p:nvGrpSpPr>
          <p:cNvPr id="461" name="Google Shape;461;p49"/>
          <p:cNvGrpSpPr/>
          <p:nvPr/>
        </p:nvGrpSpPr>
        <p:grpSpPr>
          <a:xfrm>
            <a:off x="976762" y="2750988"/>
            <a:ext cx="2189209" cy="1281580"/>
            <a:chOff x="332936" y="2706526"/>
            <a:chExt cx="3188478" cy="1630094"/>
          </a:xfrm>
        </p:grpSpPr>
        <p:sp>
          <p:nvSpPr>
            <p:cNvPr id="462" name="Google Shape;462;p49"/>
            <p:cNvSpPr txBox="1"/>
            <p:nvPr/>
          </p:nvSpPr>
          <p:spPr>
            <a:xfrm>
              <a:off x="332936" y="2706526"/>
              <a:ext cx="29262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Travel Time Matrix</a:t>
              </a:r>
              <a:endParaRPr b="1"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3" name="Google Shape;463;p49"/>
            <p:cNvSpPr txBox="1"/>
            <p:nvPr/>
          </p:nvSpPr>
          <p:spPr>
            <a:xfrm>
              <a:off x="524114" y="3146220"/>
              <a:ext cx="2997300" cy="11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Many to Many Points</a:t>
              </a:r>
              <a:endParaRPr/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On the hour: 7am to 7pm</a:t>
              </a:r>
              <a:endParaRPr/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Departure window: 30min</a:t>
              </a:r>
              <a:endParaRPr/>
            </a:p>
          </p:txBody>
        </p:sp>
      </p:grpSp>
      <p:grpSp>
        <p:nvGrpSpPr>
          <p:cNvPr id="464" name="Google Shape;464;p49"/>
          <p:cNvGrpSpPr/>
          <p:nvPr/>
        </p:nvGrpSpPr>
        <p:grpSpPr>
          <a:xfrm>
            <a:off x="3526551" y="2738244"/>
            <a:ext cx="2154268" cy="917861"/>
            <a:chOff x="332922" y="2856154"/>
            <a:chExt cx="2926200" cy="1167316"/>
          </a:xfrm>
        </p:grpSpPr>
        <p:sp>
          <p:nvSpPr>
            <p:cNvPr id="465" name="Google Shape;465;p49"/>
            <p:cNvSpPr txBox="1"/>
            <p:nvPr/>
          </p:nvSpPr>
          <p:spPr>
            <a:xfrm>
              <a:off x="332922" y="2856154"/>
              <a:ext cx="2926200" cy="50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Amenity Weights</a:t>
              </a:r>
              <a:endParaRPr b="1"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66" name="Google Shape;466;p49"/>
            <p:cNvSpPr txBox="1"/>
            <p:nvPr/>
          </p:nvSpPr>
          <p:spPr>
            <a:xfrm>
              <a:off x="593499" y="3351170"/>
              <a:ext cx="2539800" cy="67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Popularity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Amount of </a:t>
              </a:r>
              <a:r>
                <a:rPr lang="en"/>
                <a:t>Services</a:t>
              </a:r>
              <a:endParaRPr/>
            </a:p>
            <a:p>
              <a:pPr indent="0" lvl="0" marL="0" marR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67" name="Google Shape;467;p49"/>
          <p:cNvGrpSpPr/>
          <p:nvPr/>
        </p:nvGrpSpPr>
        <p:grpSpPr>
          <a:xfrm>
            <a:off x="3627100" y="1173675"/>
            <a:ext cx="2052374" cy="1315264"/>
            <a:chOff x="498525" y="2607983"/>
            <a:chExt cx="2773104" cy="1398919"/>
          </a:xfrm>
        </p:grpSpPr>
        <p:sp>
          <p:nvSpPr>
            <p:cNvPr id="468" name="Google Shape;468;p49"/>
            <p:cNvSpPr txBox="1"/>
            <p:nvPr/>
          </p:nvSpPr>
          <p:spPr>
            <a:xfrm>
              <a:off x="498525" y="2607983"/>
              <a:ext cx="2714700" cy="6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Accessibility Measures</a:t>
              </a:r>
              <a:endParaRPr b="1" sz="1800"/>
            </a:p>
          </p:txBody>
        </p:sp>
        <p:sp>
          <p:nvSpPr>
            <p:cNvPr id="469" name="Google Shape;469;p49"/>
            <p:cNvSpPr txBox="1"/>
            <p:nvPr/>
          </p:nvSpPr>
          <p:spPr>
            <a:xfrm>
              <a:off x="556929" y="3319002"/>
              <a:ext cx="2714700" cy="68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[0-1] </a:t>
              </a:r>
              <a:r>
                <a:rPr lang="en"/>
                <a:t>Normalized Scores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Score Percentiles</a:t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Average Transit Time</a:t>
              </a:r>
              <a:endParaRPr/>
            </a:p>
          </p:txBody>
        </p:sp>
      </p:grpSp>
      <p:grpSp>
        <p:nvGrpSpPr>
          <p:cNvPr id="470" name="Google Shape;470;p49"/>
          <p:cNvGrpSpPr/>
          <p:nvPr/>
        </p:nvGrpSpPr>
        <p:grpSpPr>
          <a:xfrm>
            <a:off x="6080446" y="2779565"/>
            <a:ext cx="1430034" cy="1281578"/>
            <a:chOff x="332936" y="2647222"/>
            <a:chExt cx="2926200" cy="1630091"/>
          </a:xfrm>
        </p:grpSpPr>
        <p:sp>
          <p:nvSpPr>
            <p:cNvPr id="471" name="Google Shape;471;p49"/>
            <p:cNvSpPr txBox="1"/>
            <p:nvPr/>
          </p:nvSpPr>
          <p:spPr>
            <a:xfrm>
              <a:off x="332936" y="2647222"/>
              <a:ext cx="2926200" cy="44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Visualization</a:t>
              </a:r>
              <a:endParaRPr b="1"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2" name="Google Shape;472;p49"/>
            <p:cNvSpPr txBox="1"/>
            <p:nvPr/>
          </p:nvSpPr>
          <p:spPr>
            <a:xfrm>
              <a:off x="657837" y="3086913"/>
              <a:ext cx="2268000" cy="119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Vancouver Accessibility Measures</a:t>
              </a:r>
              <a:endParaRPr/>
            </a:p>
          </p:txBody>
        </p:sp>
      </p:grpSp>
      <p:grpSp>
        <p:nvGrpSpPr>
          <p:cNvPr id="473" name="Google Shape;473;p49"/>
          <p:cNvGrpSpPr/>
          <p:nvPr/>
        </p:nvGrpSpPr>
        <p:grpSpPr>
          <a:xfrm>
            <a:off x="5874850" y="1420045"/>
            <a:ext cx="1743099" cy="1005482"/>
            <a:chOff x="446246" y="2201049"/>
            <a:chExt cx="2800609" cy="1583187"/>
          </a:xfrm>
        </p:grpSpPr>
        <p:sp>
          <p:nvSpPr>
            <p:cNvPr id="474" name="Google Shape;474;p49"/>
            <p:cNvSpPr txBox="1"/>
            <p:nvPr/>
          </p:nvSpPr>
          <p:spPr>
            <a:xfrm>
              <a:off x="446246" y="2201049"/>
              <a:ext cx="2072700" cy="850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b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Helvetica Neue"/>
                  <a:ea typeface="Helvetica Neue"/>
                  <a:cs typeface="Helvetica Neue"/>
                  <a:sym typeface="Helvetica Neue"/>
                </a:rPr>
                <a:t>Statistical Analysis</a:t>
              </a:r>
              <a:endParaRPr b="1" sz="18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75" name="Google Shape;475;p49"/>
            <p:cNvSpPr txBox="1"/>
            <p:nvPr/>
          </p:nvSpPr>
          <p:spPr>
            <a:xfrm>
              <a:off x="635955" y="3001837"/>
              <a:ext cx="2610900" cy="7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0" spcFirstLastPara="1" rIns="0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Vancouver Cultural Amenity Case Study</a:t>
              </a:r>
              <a:endParaRPr/>
            </a:p>
          </p:txBody>
        </p:sp>
      </p:grpSp>
      <p:sp>
        <p:nvSpPr>
          <p:cNvPr id="476" name="Google Shape;476;p49"/>
          <p:cNvSpPr txBox="1"/>
          <p:nvPr>
            <p:ph idx="4" type="title"/>
          </p:nvPr>
        </p:nvSpPr>
        <p:spPr>
          <a:xfrm>
            <a:off x="605925" y="340975"/>
            <a:ext cx="3857400" cy="52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ahoma"/>
                <a:ea typeface="Tahoma"/>
                <a:cs typeface="Tahoma"/>
                <a:sym typeface="Tahoma"/>
              </a:rPr>
              <a:t>Workflow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77" name="Google Shape;477;p4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type="ctrTitle"/>
          </p:nvPr>
        </p:nvSpPr>
        <p:spPr>
          <a:xfrm>
            <a:off x="1690800" y="2523100"/>
            <a:ext cx="57624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ahoma"/>
                <a:ea typeface="Tahoma"/>
                <a:cs typeface="Tahoma"/>
                <a:sym typeface="Tahoma"/>
              </a:rPr>
              <a:t>4. </a:t>
            </a:r>
            <a:r>
              <a:rPr lang="en" sz="3500">
                <a:latin typeface="Tahoma"/>
                <a:ea typeface="Tahoma"/>
                <a:cs typeface="Tahoma"/>
                <a:sym typeface="Tahoma"/>
              </a:rPr>
              <a:t>Data</a:t>
            </a:r>
            <a:br>
              <a:rPr lang="en" sz="3500">
                <a:latin typeface="Tahoma"/>
                <a:ea typeface="Tahoma"/>
                <a:cs typeface="Tahoma"/>
                <a:sym typeface="Tahoma"/>
              </a:rPr>
            </a:br>
            <a:r>
              <a:rPr lang="en" sz="3500">
                <a:latin typeface="Tahoma"/>
                <a:ea typeface="Tahoma"/>
                <a:cs typeface="Tahoma"/>
                <a:sym typeface="Tahoma"/>
              </a:rPr>
              <a:t> &amp; Methodology</a:t>
            </a:r>
            <a:endParaRPr sz="3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83" name="Google Shape;483;p50"/>
          <p:cNvSpPr txBox="1"/>
          <p:nvPr>
            <p:ph idx="1" type="subTitle"/>
          </p:nvPr>
        </p:nvSpPr>
        <p:spPr>
          <a:xfrm>
            <a:off x="2218800" y="3537850"/>
            <a:ext cx="4706400" cy="12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Open-Source</a:t>
            </a:r>
            <a:b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Data, Tools, and Technologies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3"/>
          <p:cNvSpPr txBox="1"/>
          <p:nvPr>
            <p:ph idx="6" type="title"/>
          </p:nvPr>
        </p:nvSpPr>
        <p:spPr>
          <a:xfrm>
            <a:off x="1687950" y="3470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Tahoma"/>
                <a:ea typeface="Tahoma"/>
                <a:cs typeface="Tahoma"/>
                <a:sym typeface="Tahoma"/>
              </a:rPr>
              <a:t>Our Team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67" name="Google Shape;267;p33"/>
          <p:cNvCxnSpPr/>
          <p:nvPr/>
        </p:nvCxnSpPr>
        <p:spPr>
          <a:xfrm>
            <a:off x="4248450" y="10625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8" name="Google Shape;268;p33"/>
          <p:cNvSpPr txBox="1"/>
          <p:nvPr/>
        </p:nvSpPr>
        <p:spPr>
          <a:xfrm>
            <a:off x="1812713" y="2372825"/>
            <a:ext cx="2361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Graham Kerford</a:t>
            </a:r>
            <a:endParaRPr b="1" sz="1800"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269" name="Google Shape;269;p33"/>
          <p:cNvPicPr preferRelativeResize="0"/>
          <p:nvPr/>
        </p:nvPicPr>
        <p:blipFill rotWithShape="1">
          <a:blip r:embed="rId3">
            <a:alphaModFix/>
          </a:blip>
          <a:srcRect b="63735" l="43735" r="38443" t="16786"/>
          <a:stretch/>
        </p:blipFill>
        <p:spPr>
          <a:xfrm>
            <a:off x="1165613" y="2267525"/>
            <a:ext cx="647100" cy="65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0" name="Google Shape;270;p33"/>
          <p:cNvPicPr preferRelativeResize="0"/>
          <p:nvPr/>
        </p:nvPicPr>
        <p:blipFill rotWithShape="1">
          <a:blip r:embed="rId4">
            <a:alphaModFix/>
          </a:blip>
          <a:srcRect b="66517" l="53368" r="31284" t="12706"/>
          <a:stretch/>
        </p:blipFill>
        <p:spPr>
          <a:xfrm>
            <a:off x="1165600" y="3389750"/>
            <a:ext cx="594900" cy="603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1" name="Google Shape;271;p33"/>
          <p:cNvPicPr preferRelativeResize="0"/>
          <p:nvPr/>
        </p:nvPicPr>
        <p:blipFill rotWithShape="1">
          <a:blip r:embed="rId5">
            <a:alphaModFix/>
          </a:blip>
          <a:srcRect b="67410" l="60631" r="11700" t="4957"/>
          <a:stretch/>
        </p:blipFill>
        <p:spPr>
          <a:xfrm>
            <a:off x="5055688" y="3395900"/>
            <a:ext cx="594900" cy="5916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2" name="Google Shape;272;p33"/>
          <p:cNvPicPr preferRelativeResize="0"/>
          <p:nvPr/>
        </p:nvPicPr>
        <p:blipFill rotWithShape="1">
          <a:blip r:embed="rId6">
            <a:alphaModFix/>
          </a:blip>
          <a:srcRect b="64524" l="47274" r="27789" t="19192"/>
          <a:stretch/>
        </p:blipFill>
        <p:spPr>
          <a:xfrm>
            <a:off x="5055687" y="2280275"/>
            <a:ext cx="647100" cy="6315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3" name="Google Shape;273;p33"/>
          <p:cNvPicPr preferRelativeResize="0"/>
          <p:nvPr/>
        </p:nvPicPr>
        <p:blipFill rotWithShape="1">
          <a:blip r:embed="rId7">
            <a:alphaModFix/>
          </a:blip>
          <a:srcRect b="0" l="0" r="8925" t="0"/>
          <a:stretch/>
        </p:blipFill>
        <p:spPr>
          <a:xfrm>
            <a:off x="3671963" y="1187489"/>
            <a:ext cx="1800075" cy="768170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3"/>
          <p:cNvSpPr txBox="1"/>
          <p:nvPr/>
        </p:nvSpPr>
        <p:spPr>
          <a:xfrm>
            <a:off x="5979138" y="2372825"/>
            <a:ext cx="1926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Rain Shen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2155075" y="3468500"/>
            <a:ext cx="222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Yuxuan Cui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33"/>
          <p:cNvSpPr txBox="1"/>
          <p:nvPr/>
        </p:nvSpPr>
        <p:spPr>
          <a:xfrm>
            <a:off x="5979138" y="3468500"/>
            <a:ext cx="22299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Helvetica Neue"/>
                <a:ea typeface="Helvetica Neue"/>
                <a:cs typeface="Helvetica Neue"/>
                <a:sym typeface="Helvetica Neue"/>
              </a:rPr>
              <a:t>Luka Vukovic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7" name="Google Shape;27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/>
          <p:nvPr>
            <p:ph idx="4294967295" type="body"/>
          </p:nvPr>
        </p:nvSpPr>
        <p:spPr>
          <a:xfrm>
            <a:off x="1403100" y="1123275"/>
            <a:ext cx="77784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Skytrain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Transit Network 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→  General Transit Feed System (GTFS)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90" name="Google Shape;49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1600" y="1835775"/>
            <a:ext cx="4696250" cy="27728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491" name="Google Shape;491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2" name="Google Shape;492;p51"/>
          <p:cNvSpPr txBox="1"/>
          <p:nvPr>
            <p:ph type="title"/>
          </p:nvPr>
        </p:nvSpPr>
        <p:spPr>
          <a:xfrm>
            <a:off x="1368300" y="5395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ahoma"/>
                <a:ea typeface="Tahoma"/>
                <a:cs typeface="Tahoma"/>
                <a:sym typeface="Tahoma"/>
              </a:rPr>
              <a:t>The Data We Used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52"/>
          <p:cNvSpPr txBox="1"/>
          <p:nvPr>
            <p:ph idx="4294967295" type="body"/>
          </p:nvPr>
        </p:nvSpPr>
        <p:spPr>
          <a:xfrm>
            <a:off x="1403100" y="1123275"/>
            <a:ext cx="77784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Bus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Transit Network  </a:t>
            </a:r>
            <a:b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→  General Transit Feed System (GTFS)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8" name="Google Shape;498;p5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9" name="Google Shape;499;p52"/>
          <p:cNvSpPr txBox="1"/>
          <p:nvPr>
            <p:ph type="title"/>
          </p:nvPr>
        </p:nvSpPr>
        <p:spPr>
          <a:xfrm>
            <a:off x="1368300" y="5395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ahoma"/>
                <a:ea typeface="Tahoma"/>
                <a:cs typeface="Tahoma"/>
                <a:sym typeface="Tahoma"/>
              </a:rPr>
              <a:t>The Data We Used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00" name="Google Shape;500;p52"/>
          <p:cNvPicPr preferRelativeResize="0"/>
          <p:nvPr/>
        </p:nvPicPr>
        <p:blipFill rotWithShape="1">
          <a:blip r:embed="rId3">
            <a:alphaModFix/>
          </a:blip>
          <a:srcRect b="7835" l="2080" r="1617" t="6246"/>
          <a:stretch/>
        </p:blipFill>
        <p:spPr>
          <a:xfrm>
            <a:off x="2053626" y="2074050"/>
            <a:ext cx="4776275" cy="2629775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3"/>
          <p:cNvSpPr txBox="1"/>
          <p:nvPr>
            <p:ph idx="4294967295" type="body"/>
          </p:nvPr>
        </p:nvSpPr>
        <p:spPr>
          <a:xfrm>
            <a:off x="1407625" y="1134825"/>
            <a:ext cx="77784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Destinations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(amenities)  </a:t>
            </a:r>
            <a:b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	→   Unique ID, Latitude, Longitude, Type </a:t>
            </a:r>
            <a:b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6" name="Google Shape;506;p5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07" name="Google Shape;50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6300" y="2082600"/>
            <a:ext cx="4912850" cy="286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7350" y="3093725"/>
            <a:ext cx="338300" cy="338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9" name="Google Shape;509;p53"/>
          <p:cNvCxnSpPr>
            <a:stCxn id="508" idx="3"/>
          </p:cNvCxnSpPr>
          <p:nvPr/>
        </p:nvCxnSpPr>
        <p:spPr>
          <a:xfrm flipH="1" rot="10800000">
            <a:off x="6455650" y="3081675"/>
            <a:ext cx="356700" cy="181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53"/>
          <p:cNvCxnSpPr>
            <a:stCxn id="508" idx="3"/>
          </p:cNvCxnSpPr>
          <p:nvPr/>
        </p:nvCxnSpPr>
        <p:spPr>
          <a:xfrm flipH="1" rot="10800000">
            <a:off x="6455650" y="3045075"/>
            <a:ext cx="310800" cy="2178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1" name="Google Shape;511;p53"/>
          <p:cNvSpPr txBox="1"/>
          <p:nvPr/>
        </p:nvSpPr>
        <p:spPr>
          <a:xfrm>
            <a:off x="6937150" y="2633475"/>
            <a:ext cx="1188600" cy="1031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ID: 10111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Latitude: -49.2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Longitude:127.3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Type: Museum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12" name="Google Shape;512;p53"/>
          <p:cNvSpPr txBox="1"/>
          <p:nvPr>
            <p:ph type="title"/>
          </p:nvPr>
        </p:nvSpPr>
        <p:spPr>
          <a:xfrm>
            <a:off x="1368300" y="5395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ahoma"/>
                <a:ea typeface="Tahoma"/>
                <a:cs typeface="Tahoma"/>
                <a:sym typeface="Tahoma"/>
              </a:rPr>
              <a:t>The Data We Used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13" name="Google Shape;513;p53"/>
          <p:cNvSpPr txBox="1"/>
          <p:nvPr/>
        </p:nvSpPr>
        <p:spPr>
          <a:xfrm>
            <a:off x="6531850" y="41525"/>
            <a:ext cx="2577000" cy="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50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*From the Open Database of Cultural and Art Facilities (ODCAF)</a:t>
            </a:r>
            <a:endParaRPr b="1" i="1" sz="1200">
              <a:solidFill>
                <a:schemeClr val="l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4"/>
          <p:cNvSpPr txBox="1"/>
          <p:nvPr>
            <p:ph idx="4294967295" type="body"/>
          </p:nvPr>
        </p:nvSpPr>
        <p:spPr>
          <a:xfrm>
            <a:off x="1407625" y="1134825"/>
            <a:ext cx="77784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Helvetica Neue"/>
              <a:buChar char="●"/>
            </a:pPr>
            <a:r>
              <a:rPr b="1" lang="en" sz="17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Dissemination Blocks</a:t>
            </a:r>
            <a:br>
              <a:rPr lang="en" sz="17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700">
                <a:solidFill>
                  <a:srgbClr val="40404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  Unique ID, Lat, Lon, Population</a:t>
            </a:r>
            <a:endParaRPr sz="1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●"/>
            </a:pPr>
            <a:r>
              <a:rPr b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Polygon Data</a:t>
            </a:r>
            <a:br>
              <a:rPr b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b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→   </a:t>
            </a:r>
            <a:r>
              <a:rPr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Ge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ospatial Shapefiles </a:t>
            </a:r>
            <a:endParaRPr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9" name="Google Shape;519;p5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0" name="Google Shape;52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5650" y="2532469"/>
            <a:ext cx="3203699" cy="2475581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54"/>
          <p:cNvSpPr txBox="1"/>
          <p:nvPr>
            <p:ph type="title"/>
          </p:nvPr>
        </p:nvSpPr>
        <p:spPr>
          <a:xfrm>
            <a:off x="1368300" y="5395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ahoma"/>
                <a:ea typeface="Tahoma"/>
                <a:cs typeface="Tahoma"/>
                <a:sym typeface="Tahoma"/>
              </a:rPr>
              <a:t>The Data We Used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522" name="Google Shape;522;p54"/>
          <p:cNvCxnSpPr/>
          <p:nvPr/>
        </p:nvCxnSpPr>
        <p:spPr>
          <a:xfrm flipH="1" rot="10800000">
            <a:off x="5351275" y="3034325"/>
            <a:ext cx="667500" cy="1920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3" name="Google Shape;523;p54"/>
          <p:cNvSpPr txBox="1"/>
          <p:nvPr/>
        </p:nvSpPr>
        <p:spPr>
          <a:xfrm>
            <a:off x="6018775" y="2613650"/>
            <a:ext cx="1636800" cy="163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DBUID: 923910111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CDNAME: BURNABY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Latitude:  -49.2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Longitude: 127.3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lnSpc>
                <a:spcPct val="14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Population: 468</a:t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 txBox="1"/>
          <p:nvPr>
            <p:ph idx="4294967295" type="body"/>
          </p:nvPr>
        </p:nvSpPr>
        <p:spPr>
          <a:xfrm>
            <a:off x="1407625" y="1134825"/>
            <a:ext cx="7778400" cy="99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●"/>
            </a:pPr>
            <a:r>
              <a:rPr b="1"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Street Network</a:t>
            </a:r>
            <a:b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→ </a:t>
            </a:r>
            <a:r>
              <a:rPr lang="en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Open Street Map (OSM)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5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0" name="Google Shape;53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362" y="2157800"/>
            <a:ext cx="4927273" cy="2672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55"/>
          <p:cNvSpPr txBox="1"/>
          <p:nvPr>
            <p:ph type="title"/>
          </p:nvPr>
        </p:nvSpPr>
        <p:spPr>
          <a:xfrm>
            <a:off x="1368300" y="539500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ahoma"/>
                <a:ea typeface="Tahoma"/>
                <a:cs typeface="Tahoma"/>
                <a:sym typeface="Tahoma"/>
              </a:rPr>
              <a:t>The Data We Used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7" name="Google Shape;537;p56"/>
          <p:cNvPicPr preferRelativeResize="0"/>
          <p:nvPr/>
        </p:nvPicPr>
        <p:blipFill rotWithShape="1">
          <a:blip r:embed="rId3">
            <a:alphaModFix/>
          </a:blip>
          <a:srcRect b="2021" l="-4460" r="2388" t="12325"/>
          <a:stretch/>
        </p:blipFill>
        <p:spPr>
          <a:xfrm>
            <a:off x="990325" y="1196725"/>
            <a:ext cx="7182701" cy="3541424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6"/>
          <p:cNvSpPr txBox="1"/>
          <p:nvPr/>
        </p:nvSpPr>
        <p:spPr>
          <a:xfrm>
            <a:off x="2941875" y="539500"/>
            <a:ext cx="3279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Welcome Our Data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Sandwich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3" name="Google Shape;543;p57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4" name="Google Shape;544;p57"/>
          <p:cNvSpPr txBox="1"/>
          <p:nvPr/>
        </p:nvSpPr>
        <p:spPr>
          <a:xfrm>
            <a:off x="713225" y="586300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Computation</a:t>
            </a:r>
            <a:endParaRPr b="1"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45" name="Google Shape;545;p57"/>
          <p:cNvSpPr txBox="1"/>
          <p:nvPr/>
        </p:nvSpPr>
        <p:spPr>
          <a:xfrm>
            <a:off x="149550" y="1402375"/>
            <a:ext cx="88449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arabicPeriod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Travel Time Matrix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Conveyal’s R5 (Rapid Realistic Routing on Real-world and Reimagined networks) → r5r Library</a:t>
            </a:r>
            <a:b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Steps: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romanLcPeriod"/>
            </a:pPr>
            <a:r>
              <a:rPr b="1" i="1" lang="en" sz="1800">
                <a:latin typeface="Helvetica Neue"/>
                <a:ea typeface="Helvetica Neue"/>
                <a:cs typeface="Helvetica Neue"/>
                <a:sym typeface="Helvetica Neue"/>
              </a:rPr>
              <a:t>Build network</a:t>
            </a: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: layer street and transit network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romanLcPeriod"/>
            </a:pPr>
            <a:r>
              <a:rPr b="1" i="1" lang="en" sz="1800">
                <a:latin typeface="Helvetica Neue"/>
                <a:ea typeface="Helvetica Neue"/>
                <a:cs typeface="Helvetica Neue"/>
                <a:sym typeface="Helvetica Neue"/>
              </a:rPr>
              <a:t>Set constraints</a:t>
            </a: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: mode = bus+walk, max walk = 1km, max time = 2h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AutoNum type="romanLcPeriod"/>
            </a:pPr>
            <a:r>
              <a:rPr b="1" i="1" lang="en" sz="1800">
                <a:latin typeface="Helvetica Neue"/>
                <a:ea typeface="Helvetica Neue"/>
                <a:cs typeface="Helvetica Neue"/>
                <a:sym typeface="Helvetica Neue"/>
              </a:rPr>
              <a:t>Compute</a:t>
            </a:r>
            <a:r>
              <a:rPr i="1" lang="en" sz="1800">
                <a:latin typeface="Helvetica Neue"/>
                <a:ea typeface="Helvetica Neue"/>
                <a:cs typeface="Helvetica Neue"/>
                <a:sym typeface="Helvetica Neue"/>
              </a:rPr>
              <a:t>: shortest path transit times from each origin to each amenity</a:t>
            </a:r>
            <a:endParaRPr i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6" name="Google Shape;546;p5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8"/>
          <p:cNvSpPr txBox="1"/>
          <p:nvPr>
            <p:ph idx="4294967295" type="body"/>
          </p:nvPr>
        </p:nvSpPr>
        <p:spPr>
          <a:xfrm>
            <a:off x="1288625" y="1592338"/>
            <a:ext cx="1420200" cy="44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Dissemination</a:t>
            </a:r>
            <a:r>
              <a:rPr i="1" lang="en" sz="1400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blocks</a:t>
            </a:r>
            <a:endParaRPr i="1" sz="1400">
              <a:solidFill>
                <a:schemeClr val="accent2"/>
              </a:solidFill>
            </a:endParaRPr>
          </a:p>
        </p:txBody>
      </p:sp>
      <p:sp>
        <p:nvSpPr>
          <p:cNvPr id="552" name="Google Shape;552;p58"/>
          <p:cNvSpPr txBox="1"/>
          <p:nvPr/>
        </p:nvSpPr>
        <p:spPr>
          <a:xfrm>
            <a:off x="1431975" y="3773100"/>
            <a:ext cx="3462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</a:t>
            </a: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epartures Fri/Sat/Sun every hour</a:t>
            </a:r>
            <a:b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 7am - 7pm ( 3 * 12 = 36)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3" name="Google Shape;553;p58"/>
          <p:cNvSpPr txBox="1"/>
          <p:nvPr/>
        </p:nvSpPr>
        <p:spPr>
          <a:xfrm>
            <a:off x="1618950" y="2498575"/>
            <a:ext cx="5906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15,197  *  353 *  36  * 30 =  </a:t>
            </a:r>
            <a:r>
              <a:rPr lang="en" sz="2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5,793,704,280</a:t>
            </a:r>
            <a:endParaRPr sz="2200"/>
          </a:p>
        </p:txBody>
      </p:sp>
      <p:cxnSp>
        <p:nvCxnSpPr>
          <p:cNvPr id="554" name="Google Shape;554;p58"/>
          <p:cNvCxnSpPr>
            <a:stCxn id="552" idx="0"/>
          </p:cNvCxnSpPr>
          <p:nvPr/>
        </p:nvCxnSpPr>
        <p:spPr>
          <a:xfrm flipH="1" rot="10800000">
            <a:off x="3163425" y="2945400"/>
            <a:ext cx="766500" cy="827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5" name="Google Shape;555;p58"/>
          <p:cNvCxnSpPr/>
          <p:nvPr/>
        </p:nvCxnSpPr>
        <p:spPr>
          <a:xfrm>
            <a:off x="1943675" y="2147375"/>
            <a:ext cx="110100" cy="390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56" name="Google Shape;556;p58"/>
          <p:cNvCxnSpPr/>
          <p:nvPr/>
        </p:nvCxnSpPr>
        <p:spPr>
          <a:xfrm flipH="1">
            <a:off x="3242125" y="2104925"/>
            <a:ext cx="102000" cy="466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7" name="Google Shape;557;p58"/>
          <p:cNvSpPr txBox="1"/>
          <p:nvPr/>
        </p:nvSpPr>
        <p:spPr>
          <a:xfrm>
            <a:off x="5174625" y="3372900"/>
            <a:ext cx="346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i="1" lang="en">
                <a:solidFill>
                  <a:schemeClr val="accent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30 minutes departure window</a:t>
            </a:r>
            <a:endParaRPr>
              <a:solidFill>
                <a:schemeClr val="accent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58" name="Google Shape;558;p58"/>
          <p:cNvCxnSpPr/>
          <p:nvPr/>
        </p:nvCxnSpPr>
        <p:spPr>
          <a:xfrm rot="10800000">
            <a:off x="4795475" y="2945125"/>
            <a:ext cx="472500" cy="483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9" name="Google Shape;559;p5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560" name="Google Shape;560;p58"/>
          <p:cNvSpPr txBox="1"/>
          <p:nvPr/>
        </p:nvSpPr>
        <p:spPr>
          <a:xfrm>
            <a:off x="713225" y="586300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Computation</a:t>
            </a:r>
            <a:endParaRPr b="1"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561" name="Google Shape;561;p58"/>
          <p:cNvSpPr txBox="1"/>
          <p:nvPr/>
        </p:nvSpPr>
        <p:spPr>
          <a:xfrm>
            <a:off x="2521275" y="1642488"/>
            <a:ext cx="2561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marR="50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</a:t>
            </a:r>
            <a:r>
              <a:rPr i="1"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ultural amenities</a:t>
            </a:r>
            <a:endParaRPr/>
          </a:p>
        </p:txBody>
      </p:sp>
      <p:cxnSp>
        <p:nvCxnSpPr>
          <p:cNvPr id="562" name="Google Shape;562;p58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3" name="Google Shape;563;p58"/>
          <p:cNvSpPr txBox="1"/>
          <p:nvPr/>
        </p:nvSpPr>
        <p:spPr>
          <a:xfrm>
            <a:off x="7123650" y="2438175"/>
            <a:ext cx="1745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&lt; 1 hour</a:t>
            </a:r>
            <a:endParaRPr b="1" sz="2600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38761D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r5r</a:t>
            </a:r>
            <a:endParaRPr b="1" i="1">
              <a:solidFill>
                <a:srgbClr val="38761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58"/>
          <p:cNvSpPr txBox="1"/>
          <p:nvPr/>
        </p:nvSpPr>
        <p:spPr>
          <a:xfrm>
            <a:off x="5305300" y="1612288"/>
            <a:ext cx="2441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i="1" lang="en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Shortest path searches</a:t>
            </a:r>
            <a:endParaRPr b="1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65" name="Google Shape;565;p58"/>
          <p:cNvCxnSpPr/>
          <p:nvPr/>
        </p:nvCxnSpPr>
        <p:spPr>
          <a:xfrm flipH="1">
            <a:off x="5997175" y="2013125"/>
            <a:ext cx="258300" cy="506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0" name="Google Shape;570;p59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71" name="Google Shape;57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0925" y="1781225"/>
            <a:ext cx="6997049" cy="2332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2" name="Google Shape;572;p59"/>
          <p:cNvCxnSpPr/>
          <p:nvPr/>
        </p:nvCxnSpPr>
        <p:spPr>
          <a:xfrm>
            <a:off x="4979325" y="2510275"/>
            <a:ext cx="250500" cy="8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3" name="Google Shape;573;p59"/>
          <p:cNvCxnSpPr/>
          <p:nvPr/>
        </p:nvCxnSpPr>
        <p:spPr>
          <a:xfrm flipH="1">
            <a:off x="3220000" y="2527973"/>
            <a:ext cx="206700" cy="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74" name="Google Shape;574;p59"/>
          <p:cNvCxnSpPr>
            <a:stCxn id="575" idx="3"/>
          </p:cNvCxnSpPr>
          <p:nvPr/>
        </p:nvCxnSpPr>
        <p:spPr>
          <a:xfrm>
            <a:off x="7104075" y="2512388"/>
            <a:ext cx="280500" cy="16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576" name="Google Shape;576;p59"/>
          <p:cNvPicPr preferRelativeResize="0"/>
          <p:nvPr/>
        </p:nvPicPr>
        <p:blipFill rotWithShape="1">
          <a:blip r:embed="rId4">
            <a:alphaModFix/>
          </a:blip>
          <a:srcRect b="75115" l="16373" r="78771" t="16608"/>
          <a:stretch/>
        </p:blipFill>
        <p:spPr>
          <a:xfrm>
            <a:off x="709850" y="2442587"/>
            <a:ext cx="202375" cy="1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7" name="Google Shape;577;p59"/>
          <p:cNvPicPr preferRelativeResize="0"/>
          <p:nvPr/>
        </p:nvPicPr>
        <p:blipFill rotWithShape="1">
          <a:blip r:embed="rId4">
            <a:alphaModFix/>
          </a:blip>
          <a:srcRect b="73171" l="22868" r="71014" t="16718"/>
          <a:stretch/>
        </p:blipFill>
        <p:spPr>
          <a:xfrm>
            <a:off x="3498277" y="2420897"/>
            <a:ext cx="254950" cy="2391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59"/>
          <p:cNvCxnSpPr/>
          <p:nvPr/>
        </p:nvCxnSpPr>
        <p:spPr>
          <a:xfrm flipH="1">
            <a:off x="954225" y="2536736"/>
            <a:ext cx="206700" cy="7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id="579" name="Google Shape;579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751" y="2392800"/>
            <a:ext cx="574824" cy="2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55925" y="2372037"/>
            <a:ext cx="648150" cy="28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59"/>
          <p:cNvPicPr preferRelativeResize="0"/>
          <p:nvPr/>
        </p:nvPicPr>
        <p:blipFill rotWithShape="1">
          <a:blip r:embed="rId7">
            <a:alphaModFix/>
          </a:blip>
          <a:srcRect b="0" l="0" r="87832" t="0"/>
          <a:stretch/>
        </p:blipFill>
        <p:spPr>
          <a:xfrm>
            <a:off x="1492818" y="1593775"/>
            <a:ext cx="340376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59"/>
          <p:cNvPicPr preferRelativeResize="0"/>
          <p:nvPr/>
        </p:nvPicPr>
        <p:blipFill rotWithShape="1">
          <a:blip r:embed="rId8">
            <a:alphaModFix/>
          </a:blip>
          <a:srcRect b="2761" l="19204" r="67618" t="0"/>
          <a:stretch/>
        </p:blipFill>
        <p:spPr>
          <a:xfrm>
            <a:off x="2953200" y="1593775"/>
            <a:ext cx="340376" cy="3529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9"/>
          <p:cNvPicPr preferRelativeResize="0"/>
          <p:nvPr/>
        </p:nvPicPr>
        <p:blipFill rotWithShape="1">
          <a:blip r:embed="rId8">
            <a:alphaModFix/>
          </a:blip>
          <a:srcRect b="-8283" l="39117" r="33187" t="0"/>
          <a:stretch/>
        </p:blipFill>
        <p:spPr>
          <a:xfrm>
            <a:off x="5110250" y="1515775"/>
            <a:ext cx="715424" cy="39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59"/>
          <p:cNvPicPr preferRelativeResize="0"/>
          <p:nvPr/>
        </p:nvPicPr>
        <p:blipFill rotWithShape="1">
          <a:blip r:embed="rId8">
            <a:alphaModFix/>
          </a:blip>
          <a:srcRect b="-8283" l="73729" r="-5108" t="0"/>
          <a:stretch/>
        </p:blipFill>
        <p:spPr>
          <a:xfrm>
            <a:off x="7180275" y="1515775"/>
            <a:ext cx="810601" cy="393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5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5" name="Google Shape;585;p59"/>
          <p:cNvSpPr txBox="1"/>
          <p:nvPr/>
        </p:nvSpPr>
        <p:spPr>
          <a:xfrm>
            <a:off x="713225" y="586300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Travel Time Matrix</a:t>
            </a:r>
            <a:endParaRPr b="1"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0" name="Google Shape;590;p60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1" name="Google Shape;591;p60"/>
          <p:cNvPicPr preferRelativeResize="0"/>
          <p:nvPr/>
        </p:nvPicPr>
        <p:blipFill rotWithShape="1">
          <a:blip r:embed="rId3">
            <a:alphaModFix/>
          </a:blip>
          <a:srcRect b="46538" l="0" r="0" t="0"/>
          <a:stretch/>
        </p:blipFill>
        <p:spPr>
          <a:xfrm>
            <a:off x="4445650" y="1344075"/>
            <a:ext cx="4168025" cy="1264825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60"/>
          <p:cNvSpPr txBox="1"/>
          <p:nvPr/>
        </p:nvSpPr>
        <p:spPr>
          <a:xfrm>
            <a:off x="590400" y="1452150"/>
            <a:ext cx="3557100" cy="130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Unique trip score: 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(from origin </a:t>
            </a:r>
            <a:r>
              <a:rPr b="1" i="1" lang="en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to destination </a:t>
            </a:r>
            <a:r>
              <a:rPr b="1" i="1" lang="en"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Google Shape;593;p60"/>
          <p:cNvCxnSpPr/>
          <p:nvPr/>
        </p:nvCxnSpPr>
        <p:spPr>
          <a:xfrm flipH="1">
            <a:off x="5666575" y="2102925"/>
            <a:ext cx="368100" cy="183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94" name="Google Shape;594;p60"/>
          <p:cNvSpPr txBox="1"/>
          <p:nvPr/>
        </p:nvSpPr>
        <p:spPr>
          <a:xfrm>
            <a:off x="4527372" y="2105550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Mean trip time</a:t>
            </a:r>
            <a:endParaRPr i="1" sz="1200">
              <a:solidFill>
                <a:srgbClr val="FF0000"/>
              </a:solidFill>
            </a:endParaRPr>
          </a:p>
        </p:txBody>
      </p:sp>
      <p:sp>
        <p:nvSpPr>
          <p:cNvPr id="595" name="Google Shape;595;p60"/>
          <p:cNvSpPr txBox="1"/>
          <p:nvPr/>
        </p:nvSpPr>
        <p:spPr>
          <a:xfrm>
            <a:off x="6738600" y="2543125"/>
            <a:ext cx="1813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Std. Dev of trip time</a:t>
            </a:r>
            <a:endParaRPr i="1" sz="1200">
              <a:solidFill>
                <a:srgbClr val="FF0000"/>
              </a:solidFill>
            </a:endParaRPr>
          </a:p>
        </p:txBody>
      </p:sp>
      <p:cxnSp>
        <p:nvCxnSpPr>
          <p:cNvPr id="596" name="Google Shape;596;p60"/>
          <p:cNvCxnSpPr/>
          <p:nvPr/>
        </p:nvCxnSpPr>
        <p:spPr>
          <a:xfrm flipH="1">
            <a:off x="7285650" y="2148925"/>
            <a:ext cx="119700" cy="3957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97" name="Google Shape;597;p6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8" name="Google Shape;598;p60"/>
          <p:cNvSpPr txBox="1"/>
          <p:nvPr/>
        </p:nvSpPr>
        <p:spPr>
          <a:xfrm>
            <a:off x="713225" y="586300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Score Measure</a:t>
            </a:r>
            <a:endParaRPr b="1" sz="2700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99" name="Google Shape;599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61675" y="3174050"/>
            <a:ext cx="2424675" cy="1020625"/>
          </a:xfrm>
          <a:prstGeom prst="rect">
            <a:avLst/>
          </a:prstGeom>
          <a:noFill/>
          <a:ln>
            <a:noFill/>
          </a:ln>
        </p:spPr>
      </p:pic>
      <p:sp>
        <p:nvSpPr>
          <p:cNvPr id="600" name="Google Shape;600;p60"/>
          <p:cNvSpPr txBox="1"/>
          <p:nvPr/>
        </p:nvSpPr>
        <p:spPr>
          <a:xfrm>
            <a:off x="4120675" y="44084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60"/>
          <p:cNvSpPr txBox="1"/>
          <p:nvPr/>
        </p:nvSpPr>
        <p:spPr>
          <a:xfrm>
            <a:off x="590400" y="2692975"/>
            <a:ext cx="30000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Final Block Score: 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(from origin </a:t>
            </a:r>
            <a:r>
              <a:rPr b="1" i="1" lang="en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to </a:t>
            </a:r>
            <a:r>
              <a:rPr b="1" i="1" lang="en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destinations)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= 1 : closest destination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= 2 : closest 2 destinations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br>
              <a:rPr lang="en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	</a:t>
            </a:r>
            <a:r>
              <a:rPr i="1" lang="en">
                <a:latin typeface="Helvetica Neue"/>
                <a:ea typeface="Helvetica Neue"/>
                <a:cs typeface="Helvetica Neue"/>
                <a:sym typeface="Helvetica Neue"/>
              </a:rPr>
              <a:t>n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= N : all destinations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4"/>
          <p:cNvSpPr txBox="1"/>
          <p:nvPr>
            <p:ph idx="6" type="title"/>
          </p:nvPr>
        </p:nvSpPr>
        <p:spPr>
          <a:xfrm>
            <a:off x="1687950" y="3470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>
                <a:latin typeface="Tahoma"/>
                <a:ea typeface="Tahoma"/>
                <a:cs typeface="Tahoma"/>
                <a:sym typeface="Tahoma"/>
              </a:rPr>
              <a:t>Our Client</a:t>
            </a:r>
            <a:endParaRPr sz="33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283" name="Google Shape;283;p34"/>
          <p:cNvCxnSpPr/>
          <p:nvPr/>
        </p:nvCxnSpPr>
        <p:spPr>
          <a:xfrm>
            <a:off x="4248450" y="10625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34"/>
          <p:cNvSpPr txBox="1"/>
          <p:nvPr/>
        </p:nvSpPr>
        <p:spPr>
          <a:xfrm>
            <a:off x="2099850" y="3426550"/>
            <a:ext cx="4944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7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Joseph Kuchar				Bjenk Ellefsen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86" name="Google Shape;286;p34"/>
          <p:cNvGrpSpPr/>
          <p:nvPr/>
        </p:nvGrpSpPr>
        <p:grpSpPr>
          <a:xfrm>
            <a:off x="1247000" y="1573675"/>
            <a:ext cx="6802400" cy="1255850"/>
            <a:chOff x="558550" y="1484925"/>
            <a:chExt cx="6802400" cy="1255850"/>
          </a:xfrm>
        </p:grpSpPr>
        <p:pic>
          <p:nvPicPr>
            <p:cNvPr id="287" name="Google Shape;287;p34"/>
            <p:cNvPicPr preferRelativeResize="0"/>
            <p:nvPr/>
          </p:nvPicPr>
          <p:blipFill rotWithShape="1">
            <a:blip r:embed="rId3">
              <a:alphaModFix/>
            </a:blip>
            <a:srcRect b="0" l="0" r="9901" t="0"/>
            <a:stretch/>
          </p:blipFill>
          <p:spPr>
            <a:xfrm>
              <a:off x="558550" y="1484925"/>
              <a:ext cx="1376900" cy="1255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8" name="Google Shape;288;p34"/>
            <p:cNvSpPr txBox="1"/>
            <p:nvPr/>
          </p:nvSpPr>
          <p:spPr>
            <a:xfrm>
              <a:off x="1935450" y="1641125"/>
              <a:ext cx="5425500" cy="900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en" sz="1550">
                  <a:solidFill>
                    <a:srgbClr val="4D5156"/>
                  </a:solidFill>
                  <a:highlight>
                    <a:srgbClr val="FFFFFF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T</a:t>
              </a:r>
              <a:r>
                <a:rPr i="1" lang="en" sz="1550">
                  <a:solidFill>
                    <a:srgbClr val="4D5156"/>
                  </a:solidFill>
                  <a:highlight>
                    <a:srgbClr val="FFFFFF"/>
                  </a:highlight>
                  <a:latin typeface="Helvetica Neue"/>
                  <a:ea typeface="Helvetica Neue"/>
                  <a:cs typeface="Helvetica Neue"/>
                  <a:sym typeface="Helvetica Neue"/>
                </a:rPr>
                <a:t>he agency of the Government of Canada commissioned with producing statistics to help better understand Canada, its population, resources, economy, society, and culture.</a:t>
              </a:r>
              <a:endParaRPr i="1" sz="1900"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6" name="Google Shape;606;p61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7" name="Google Shape;607;p61"/>
          <p:cNvSpPr txBox="1"/>
          <p:nvPr/>
        </p:nvSpPr>
        <p:spPr>
          <a:xfrm>
            <a:off x="713225" y="586300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Amenity Weight (Mass)</a:t>
            </a:r>
            <a:endParaRPr b="1"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08" name="Google Shape;608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9" name="Google Shape;609;p61"/>
          <p:cNvSpPr txBox="1"/>
          <p:nvPr/>
        </p:nvSpPr>
        <p:spPr>
          <a:xfrm>
            <a:off x="1904725" y="2430950"/>
            <a:ext cx="44616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How can we consider amenity mass in the scoring?</a:t>
            </a:r>
            <a:endParaRPr sz="18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4" name="Google Shape;614;p62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5" name="Google Shape;615;p62"/>
          <p:cNvSpPr txBox="1"/>
          <p:nvPr/>
        </p:nvSpPr>
        <p:spPr>
          <a:xfrm>
            <a:off x="1066600" y="2215800"/>
            <a:ext cx="4953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■"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Considering two places 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6" name="Google Shape;616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7" name="Google Shape;617;p62"/>
          <p:cNvSpPr txBox="1"/>
          <p:nvPr/>
        </p:nvSpPr>
        <p:spPr>
          <a:xfrm>
            <a:off x="713225" y="586300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Amenity Weight (Mass)</a:t>
            </a:r>
            <a:endParaRPr b="1" sz="27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  <a:latin typeface="Didact Gothic"/>
                <a:ea typeface="Didact Gothic"/>
                <a:cs typeface="Didact Gothic"/>
                <a:sym typeface="Didact Gothic"/>
              </a:rPr>
              <a:t>‹#›</a:t>
            </a:fld>
            <a:endParaRPr>
              <a:solidFill>
                <a:schemeClr val="dk1"/>
              </a:solidFill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pic>
        <p:nvPicPr>
          <p:cNvPr id="623" name="Google Shape;62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150" y="1527725"/>
            <a:ext cx="2842812" cy="225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0175" y="1527725"/>
            <a:ext cx="3262876" cy="2255149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p63"/>
          <p:cNvSpPr txBox="1"/>
          <p:nvPr/>
        </p:nvSpPr>
        <p:spPr>
          <a:xfrm>
            <a:off x="859500" y="539500"/>
            <a:ext cx="526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 Amenity Weight (Mass)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0" name="Google Shape;6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7250" y="21450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64"/>
          <p:cNvSpPr txBox="1"/>
          <p:nvPr/>
        </p:nvSpPr>
        <p:spPr>
          <a:xfrm>
            <a:off x="3629675" y="1643025"/>
            <a:ext cx="5203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Equal   weight   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            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2" name="Google Shape;632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6550" y="1650400"/>
            <a:ext cx="611175" cy="431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3575" y="2377525"/>
            <a:ext cx="535125" cy="53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7950" y="3239403"/>
            <a:ext cx="535125" cy="535147"/>
          </a:xfrm>
          <a:prstGeom prst="rect">
            <a:avLst/>
          </a:prstGeom>
          <a:noFill/>
          <a:ln>
            <a:noFill/>
          </a:ln>
        </p:spPr>
      </p:pic>
      <p:sp>
        <p:nvSpPr>
          <p:cNvPr id="635" name="Google Shape;635;p64"/>
          <p:cNvSpPr txBox="1"/>
          <p:nvPr/>
        </p:nvSpPr>
        <p:spPr>
          <a:xfrm>
            <a:off x="3669850" y="2437525"/>
            <a:ext cx="4121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Higher   weight  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6" name="Google Shape;636;p64"/>
          <p:cNvSpPr txBox="1"/>
          <p:nvPr/>
        </p:nvSpPr>
        <p:spPr>
          <a:xfrm>
            <a:off x="3669850" y="3283775"/>
            <a:ext cx="3000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lower   weight   </a:t>
            </a:r>
            <a:r>
              <a:rPr lang="en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38" name="Google Shape;638;p64"/>
          <p:cNvSpPr txBox="1"/>
          <p:nvPr/>
        </p:nvSpPr>
        <p:spPr>
          <a:xfrm>
            <a:off x="859500" y="539500"/>
            <a:ext cx="526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 Amenity Weight (Mass)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65"/>
          <p:cNvSpPr txBox="1"/>
          <p:nvPr>
            <p:ph idx="4294967295" type="body"/>
          </p:nvPr>
        </p:nvSpPr>
        <p:spPr>
          <a:xfrm>
            <a:off x="987125" y="1343600"/>
            <a:ext cx="5825100" cy="32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Objective features for measuring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amenity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 mass  :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Annual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visitors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Annual revenues of amenity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2900" lvl="1" marL="9144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Helvetica Neue"/>
              <a:buChar char="○"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Capacity of amenity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914400" rtl="0" algn="l">
              <a:lnSpc>
                <a:spcPct val="2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	...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4" name="Google Shape;64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hlink"/>
                </a:solidFill>
                <a:latin typeface="Questrial"/>
                <a:ea typeface="Questrial"/>
                <a:cs typeface="Questrial"/>
                <a:sym typeface="Questrial"/>
              </a:rPr>
              <a:t>‹#›</a:t>
            </a:fld>
            <a:endParaRPr>
              <a:solidFill>
                <a:schemeClr val="hlink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645" name="Google Shape;6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3325" y="2023875"/>
            <a:ext cx="658400" cy="65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18175" y="3029550"/>
            <a:ext cx="548700" cy="54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175" y="4038800"/>
            <a:ext cx="548700" cy="5487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5"/>
          <p:cNvSpPr txBox="1"/>
          <p:nvPr/>
        </p:nvSpPr>
        <p:spPr>
          <a:xfrm>
            <a:off x="859500" y="539500"/>
            <a:ext cx="52668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 Amenity Weight (Mass)</a:t>
            </a:r>
            <a:endParaRPr sz="23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6"/>
          <p:cNvSpPr txBox="1"/>
          <p:nvPr>
            <p:ph idx="1" type="body"/>
          </p:nvPr>
        </p:nvSpPr>
        <p:spPr>
          <a:xfrm>
            <a:off x="2846450" y="2135225"/>
            <a:ext cx="2652600" cy="72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Helvetica Neue"/>
                <a:ea typeface="Helvetica Neue"/>
                <a:cs typeface="Helvetica Neue"/>
                <a:sym typeface="Helvetica Neue"/>
              </a:rPr>
              <a:t>HOWEVER</a:t>
            </a:r>
            <a:endParaRPr b="1" sz="3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54" name="Google Shape;654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67"/>
          <p:cNvSpPr txBox="1"/>
          <p:nvPr>
            <p:ph idx="1" type="body"/>
          </p:nvPr>
        </p:nvSpPr>
        <p:spPr>
          <a:xfrm>
            <a:off x="1002450" y="2148825"/>
            <a:ext cx="3734100" cy="133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However, really hard to find the data due to confidentiality 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60" name="Google Shape;66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125" y="1689575"/>
            <a:ext cx="1764350" cy="176435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68"/>
          <p:cNvSpPr txBox="1"/>
          <p:nvPr/>
        </p:nvSpPr>
        <p:spPr>
          <a:xfrm>
            <a:off x="3223575" y="2014725"/>
            <a:ext cx="3342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300">
                <a:latin typeface="Helvetica Neue"/>
                <a:ea typeface="Helvetica Neue"/>
                <a:cs typeface="Helvetica Neue"/>
                <a:sym typeface="Helvetica Neue"/>
              </a:rPr>
              <a:t>INSTEAD</a:t>
            </a:r>
            <a:endParaRPr b="1" sz="3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67" name="Google Shape;667;p6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9"/>
          <p:cNvSpPr txBox="1"/>
          <p:nvPr/>
        </p:nvSpPr>
        <p:spPr>
          <a:xfrm>
            <a:off x="4081375" y="2497825"/>
            <a:ext cx="4349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latin typeface="Helvetica Neue"/>
                <a:ea typeface="Helvetica Neue"/>
                <a:cs typeface="Helvetica Neue"/>
                <a:sym typeface="Helvetica Neue"/>
              </a:rPr>
              <a:t>Google Place API</a:t>
            </a:r>
            <a:endParaRPr b="1"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73" name="Google Shape;673;p69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2435450" y="2126725"/>
            <a:ext cx="1219200" cy="12192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5" name="Google Shape;675;p69"/>
          <p:cNvSpPr txBox="1"/>
          <p:nvPr/>
        </p:nvSpPr>
        <p:spPr>
          <a:xfrm>
            <a:off x="1417275" y="621800"/>
            <a:ext cx="52668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ahoma"/>
                <a:ea typeface="Tahoma"/>
                <a:cs typeface="Tahoma"/>
                <a:sym typeface="Tahoma"/>
              </a:rPr>
              <a:t> Amenity Weight (Mass)</a:t>
            </a:r>
            <a:endParaRPr sz="26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80" name="Google Shape;680;p70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1" name="Google Shape;681;p70"/>
          <p:cNvSpPr txBox="1"/>
          <p:nvPr/>
        </p:nvSpPr>
        <p:spPr>
          <a:xfrm>
            <a:off x="713225" y="586300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Amenity Weight (Mass)</a:t>
            </a:r>
            <a:endParaRPr b="1"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82" name="Google Shape;682;p70"/>
          <p:cNvSpPr txBox="1"/>
          <p:nvPr/>
        </p:nvSpPr>
        <p:spPr>
          <a:xfrm>
            <a:off x="714300" y="1470350"/>
            <a:ext cx="7715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Using Google Place data as proxy of objective data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83" name="Google Shape;683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5325" y="2093338"/>
            <a:ext cx="3996326" cy="2461911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70"/>
          <p:cNvSpPr/>
          <p:nvPr/>
        </p:nvSpPr>
        <p:spPr>
          <a:xfrm>
            <a:off x="1140525" y="4265275"/>
            <a:ext cx="830700" cy="290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70"/>
          <p:cNvSpPr/>
          <p:nvPr/>
        </p:nvSpPr>
        <p:spPr>
          <a:xfrm>
            <a:off x="1971225" y="4265275"/>
            <a:ext cx="1210800" cy="2901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6" name="Google Shape;68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9025" y="2486150"/>
            <a:ext cx="3209999" cy="2234900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p70"/>
          <p:cNvSpPr/>
          <p:nvPr/>
        </p:nvSpPr>
        <p:spPr>
          <a:xfrm>
            <a:off x="5972525" y="2569425"/>
            <a:ext cx="873900" cy="17439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70"/>
          <p:cNvSpPr/>
          <p:nvPr/>
        </p:nvSpPr>
        <p:spPr>
          <a:xfrm>
            <a:off x="6846425" y="2569425"/>
            <a:ext cx="1089300" cy="1743900"/>
          </a:xfrm>
          <a:prstGeom prst="rect">
            <a:avLst/>
          </a:prstGeom>
          <a:noFill/>
          <a:ln cap="flat" cmpd="sng" w="1905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70"/>
          <p:cNvSpPr/>
          <p:nvPr/>
        </p:nvSpPr>
        <p:spPr>
          <a:xfrm>
            <a:off x="5769800" y="4404875"/>
            <a:ext cx="1506000" cy="407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5"/>
          <p:cNvSpPr txBox="1"/>
          <p:nvPr>
            <p:ph idx="15" type="title"/>
          </p:nvPr>
        </p:nvSpPr>
        <p:spPr>
          <a:xfrm>
            <a:off x="287200" y="2198800"/>
            <a:ext cx="38424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294" name="Google Shape;294;p35"/>
          <p:cNvSpPr txBox="1"/>
          <p:nvPr>
            <p:ph idx="5" type="title"/>
          </p:nvPr>
        </p:nvSpPr>
        <p:spPr>
          <a:xfrm>
            <a:off x="5461050" y="630488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Background &amp; Motivation</a:t>
            </a:r>
            <a:endParaRPr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5" name="Google Shape;295;p35"/>
          <p:cNvSpPr txBox="1"/>
          <p:nvPr>
            <p:ph type="title"/>
          </p:nvPr>
        </p:nvSpPr>
        <p:spPr>
          <a:xfrm>
            <a:off x="5461050" y="1600538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Aim &amp; objective</a:t>
            </a:r>
            <a:endParaRPr b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35"/>
          <p:cNvSpPr txBox="1"/>
          <p:nvPr>
            <p:ph idx="2" type="title"/>
          </p:nvPr>
        </p:nvSpPr>
        <p:spPr>
          <a:xfrm>
            <a:off x="4512300" y="66955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1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7" name="Google Shape;297;p35"/>
          <p:cNvSpPr txBox="1"/>
          <p:nvPr>
            <p:ph idx="3" type="title"/>
          </p:nvPr>
        </p:nvSpPr>
        <p:spPr>
          <a:xfrm>
            <a:off x="4512296" y="1143715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2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298" name="Google Shape;298;p35"/>
          <p:cNvSpPr txBox="1"/>
          <p:nvPr>
            <p:ph idx="6" type="title"/>
          </p:nvPr>
        </p:nvSpPr>
        <p:spPr>
          <a:xfrm>
            <a:off x="5461050" y="2144088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Methodology</a:t>
            </a:r>
            <a:endParaRPr b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9" name="Google Shape;299;p35"/>
          <p:cNvSpPr txBox="1"/>
          <p:nvPr>
            <p:ph idx="4" type="title"/>
          </p:nvPr>
        </p:nvSpPr>
        <p:spPr>
          <a:xfrm>
            <a:off x="5461050" y="2635463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Results &amp; Discussions</a:t>
            </a:r>
            <a:endParaRPr b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0" name="Google Shape;300;p35"/>
          <p:cNvSpPr txBox="1"/>
          <p:nvPr>
            <p:ph idx="7" type="title"/>
          </p:nvPr>
        </p:nvSpPr>
        <p:spPr>
          <a:xfrm>
            <a:off x="4512296" y="1617893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3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1" name="Google Shape;301;p35"/>
          <p:cNvSpPr txBox="1"/>
          <p:nvPr>
            <p:ph idx="8" type="title"/>
          </p:nvPr>
        </p:nvSpPr>
        <p:spPr>
          <a:xfrm>
            <a:off x="4512296" y="2140778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4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cxnSp>
        <p:nvCxnSpPr>
          <p:cNvPr id="302" name="Google Shape;302;p35"/>
          <p:cNvCxnSpPr/>
          <p:nvPr/>
        </p:nvCxnSpPr>
        <p:spPr>
          <a:xfrm>
            <a:off x="819525" y="310220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3" name="Google Shape;303;p35"/>
          <p:cNvSpPr txBox="1"/>
          <p:nvPr>
            <p:ph idx="8" type="title"/>
          </p:nvPr>
        </p:nvSpPr>
        <p:spPr>
          <a:xfrm>
            <a:off x="4512296" y="2652815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5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4" name="Google Shape;304;p35"/>
          <p:cNvSpPr txBox="1"/>
          <p:nvPr>
            <p:ph idx="4" type="title"/>
          </p:nvPr>
        </p:nvSpPr>
        <p:spPr>
          <a:xfrm>
            <a:off x="5461050" y="4187813"/>
            <a:ext cx="337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Conclusions &amp; Future Work</a:t>
            </a:r>
            <a:endParaRPr b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5" name="Google Shape;305;p35"/>
          <p:cNvSpPr txBox="1"/>
          <p:nvPr>
            <p:ph idx="8" type="title"/>
          </p:nvPr>
        </p:nvSpPr>
        <p:spPr>
          <a:xfrm>
            <a:off x="4512296" y="3164865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6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6" name="Google Shape;306;p35"/>
          <p:cNvSpPr txBox="1"/>
          <p:nvPr>
            <p:ph idx="4" type="title"/>
          </p:nvPr>
        </p:nvSpPr>
        <p:spPr>
          <a:xfrm>
            <a:off x="5461050" y="3152913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Dashboard</a:t>
            </a:r>
            <a:endParaRPr b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35"/>
          <p:cNvSpPr txBox="1"/>
          <p:nvPr>
            <p:ph type="title"/>
          </p:nvPr>
        </p:nvSpPr>
        <p:spPr>
          <a:xfrm>
            <a:off x="5461050" y="1115513"/>
            <a:ext cx="31938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Problem Statement</a:t>
            </a:r>
            <a:endParaRPr b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8" name="Google Shape;308;p35"/>
          <p:cNvSpPr txBox="1"/>
          <p:nvPr>
            <p:ph idx="8" type="title"/>
          </p:nvPr>
        </p:nvSpPr>
        <p:spPr>
          <a:xfrm>
            <a:off x="4512296" y="4188965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8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09" name="Google Shape;309;p35"/>
          <p:cNvSpPr txBox="1"/>
          <p:nvPr>
            <p:ph idx="8" type="title"/>
          </p:nvPr>
        </p:nvSpPr>
        <p:spPr>
          <a:xfrm>
            <a:off x="713221" y="3478140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7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0" name="Google Shape;310;p35"/>
          <p:cNvSpPr txBox="1"/>
          <p:nvPr>
            <p:ph idx="4" type="title"/>
          </p:nvPr>
        </p:nvSpPr>
        <p:spPr>
          <a:xfrm>
            <a:off x="5461050" y="3670363"/>
            <a:ext cx="3379500" cy="32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Helvetica Neue"/>
                <a:ea typeface="Helvetica Neue"/>
                <a:cs typeface="Helvetica Neue"/>
                <a:sym typeface="Helvetica Neue"/>
              </a:rPr>
              <a:t>Limitations</a:t>
            </a:r>
            <a:endParaRPr b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35"/>
          <p:cNvSpPr txBox="1"/>
          <p:nvPr>
            <p:ph idx="8" type="title"/>
          </p:nvPr>
        </p:nvSpPr>
        <p:spPr>
          <a:xfrm>
            <a:off x="4512296" y="3676915"/>
            <a:ext cx="684600" cy="29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lang="en">
                <a:latin typeface="Didact Gothic"/>
                <a:ea typeface="Didact Gothic"/>
                <a:cs typeface="Didact Gothic"/>
                <a:sym typeface="Didact Gothic"/>
              </a:rPr>
              <a:t>7</a:t>
            </a:r>
            <a:endParaRPr b="0">
              <a:latin typeface="Didact Gothic"/>
              <a:ea typeface="Didact Gothic"/>
              <a:cs typeface="Didact Gothic"/>
              <a:sym typeface="Didact Gothic"/>
            </a:endParaRPr>
          </a:p>
        </p:txBody>
      </p:sp>
      <p:sp>
        <p:nvSpPr>
          <p:cNvPr id="312" name="Google Shape;312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Didact Gothic"/>
                <a:ea typeface="Didact Gothic"/>
                <a:cs typeface="Didact Gothic"/>
                <a:sym typeface="Didact Gothic"/>
              </a:rPr>
              <a:t>‹#›</a:t>
            </a:fld>
            <a:endParaRPr>
              <a:latin typeface="Didact Gothic"/>
              <a:ea typeface="Didact Gothic"/>
              <a:cs typeface="Didact Gothic"/>
              <a:sym typeface="Didact Gothic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95" name="Google Shape;695;p71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6" name="Google Shape;696;p71"/>
          <p:cNvSpPr txBox="1"/>
          <p:nvPr/>
        </p:nvSpPr>
        <p:spPr>
          <a:xfrm>
            <a:off x="713225" y="586300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Amenity Weights (Mass)</a:t>
            </a:r>
            <a:endParaRPr b="1"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97" name="Google Shape;697;p71"/>
          <p:cNvSpPr txBox="1"/>
          <p:nvPr/>
        </p:nvSpPr>
        <p:spPr>
          <a:xfrm>
            <a:off x="714300" y="1470350"/>
            <a:ext cx="771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For  galleries, theatres, and museums: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98" name="Google Shape;698;p71"/>
          <p:cNvSpPr/>
          <p:nvPr/>
        </p:nvSpPr>
        <p:spPr>
          <a:xfrm>
            <a:off x="5769800" y="4404875"/>
            <a:ext cx="1506000" cy="407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0" name="Google Shape;700;p71"/>
          <p:cNvSpPr txBox="1"/>
          <p:nvPr/>
        </p:nvSpPr>
        <p:spPr>
          <a:xfrm>
            <a:off x="649225" y="2148850"/>
            <a:ext cx="1938600" cy="3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01" name="Google Shape;701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2075" y="2464713"/>
            <a:ext cx="6385212" cy="7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6" name="Google Shape;706;p72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7" name="Google Shape;707;p72"/>
          <p:cNvSpPr txBox="1"/>
          <p:nvPr/>
        </p:nvSpPr>
        <p:spPr>
          <a:xfrm>
            <a:off x="713225" y="586300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Tahoma"/>
                <a:ea typeface="Tahoma"/>
                <a:cs typeface="Tahoma"/>
                <a:sym typeface="Tahoma"/>
              </a:rPr>
              <a:t>Amenity Weight (Mass)</a:t>
            </a:r>
            <a:endParaRPr b="1" sz="27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08" name="Google Shape;708;p72"/>
          <p:cNvSpPr txBox="1"/>
          <p:nvPr/>
        </p:nvSpPr>
        <p:spPr>
          <a:xfrm>
            <a:off x="714300" y="1470350"/>
            <a:ext cx="7715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For libraries:</a:t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9" name="Google Shape;709;p72"/>
          <p:cNvSpPr/>
          <p:nvPr/>
        </p:nvSpPr>
        <p:spPr>
          <a:xfrm>
            <a:off x="5769800" y="4404875"/>
            <a:ext cx="1506000" cy="407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1" name="Google Shape;711;p72"/>
          <p:cNvSpPr txBox="1"/>
          <p:nvPr/>
        </p:nvSpPr>
        <p:spPr>
          <a:xfrm>
            <a:off x="649225" y="2148850"/>
            <a:ext cx="193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12" name="Google Shape;712;p72"/>
          <p:cNvSpPr txBox="1"/>
          <p:nvPr/>
        </p:nvSpPr>
        <p:spPr>
          <a:xfrm>
            <a:off x="5283000" y="3575800"/>
            <a:ext cx="213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Additional features: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D3B45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BC Public Libraries Systems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13" name="Google Shape;71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050" y="2207243"/>
            <a:ext cx="6809172" cy="100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72"/>
          <p:cNvSpPr/>
          <p:nvPr/>
        </p:nvSpPr>
        <p:spPr>
          <a:xfrm>
            <a:off x="2342300" y="2595450"/>
            <a:ext cx="5258400" cy="372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5" name="Google Shape;715;p72"/>
          <p:cNvSpPr/>
          <p:nvPr/>
        </p:nvSpPr>
        <p:spPr>
          <a:xfrm>
            <a:off x="6062150" y="3006913"/>
            <a:ext cx="195300" cy="600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0" name="Google Shape;720;p73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1" name="Google Shape;721;p73"/>
          <p:cNvSpPr txBox="1"/>
          <p:nvPr/>
        </p:nvSpPr>
        <p:spPr>
          <a:xfrm>
            <a:off x="713225" y="586300"/>
            <a:ext cx="632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" sz="2700">
                <a:latin typeface="Helvetica Neue"/>
                <a:ea typeface="Helvetica Neue"/>
                <a:cs typeface="Helvetica Neue"/>
                <a:sym typeface="Helvetica Neue"/>
              </a:rPr>
              <a:t>Amenity Weight (Mass)</a:t>
            </a:r>
            <a:endParaRPr b="1" sz="39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22" name="Google Shape;722;p73"/>
          <p:cNvSpPr/>
          <p:nvPr/>
        </p:nvSpPr>
        <p:spPr>
          <a:xfrm>
            <a:off x="5769800" y="4404875"/>
            <a:ext cx="1506000" cy="4074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4" name="Google Shape;724;p73"/>
          <p:cNvSpPr txBox="1"/>
          <p:nvPr/>
        </p:nvSpPr>
        <p:spPr>
          <a:xfrm>
            <a:off x="4654300" y="2587750"/>
            <a:ext cx="749700" cy="548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25" name="Google Shape;725;p73"/>
          <p:cNvSpPr txBox="1"/>
          <p:nvPr/>
        </p:nvSpPr>
        <p:spPr>
          <a:xfrm>
            <a:off x="594400" y="2442050"/>
            <a:ext cx="3712500" cy="19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Unique trip score with weights: 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(from origin </a:t>
            </a:r>
            <a:r>
              <a:rPr b="1" i="1" lang="en">
                <a:latin typeface="Helvetica Neue"/>
                <a:ea typeface="Helvetica Neue"/>
                <a:cs typeface="Helvetica Neue"/>
                <a:sym typeface="Helvetica Neue"/>
              </a:rPr>
              <a:t>i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,      , to destination </a:t>
            </a:r>
            <a:r>
              <a:rPr b="1" i="1" lang="en"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,       ,with 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Weights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 index</a:t>
            </a:r>
            <a:r>
              <a:rPr b="1" i="1" lang="en">
                <a:latin typeface="Helvetica Neue"/>
                <a:ea typeface="Helvetica Neue"/>
                <a:cs typeface="Helvetica Neue"/>
                <a:sym typeface="Helvetica Neue"/>
              </a:rPr>
              <a:t> i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,,</a:t>
            </a:r>
            <a:r>
              <a:rPr b="1" i="1" lang="en">
                <a:latin typeface="Helvetica Neue"/>
                <a:ea typeface="Helvetica Neue"/>
                <a:cs typeface="Helvetica Neue"/>
                <a:sym typeface="Helvetica Neue"/>
              </a:rPr>
              <a:t>j</a:t>
            </a: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6" name="Google Shape;726;p73"/>
          <p:cNvSpPr txBox="1"/>
          <p:nvPr/>
        </p:nvSpPr>
        <p:spPr>
          <a:xfrm>
            <a:off x="6172200" y="2670050"/>
            <a:ext cx="2384700" cy="461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27" name="Google Shape;727;p73"/>
          <p:cNvPicPr preferRelativeResize="0"/>
          <p:nvPr/>
        </p:nvPicPr>
        <p:blipFill rotWithShape="1">
          <a:blip r:embed="rId3">
            <a:alphaModFix/>
          </a:blip>
          <a:srcRect b="75115" l="16373" r="78771" t="16608"/>
          <a:stretch/>
        </p:blipFill>
        <p:spPr>
          <a:xfrm>
            <a:off x="1766000" y="2803000"/>
            <a:ext cx="202375" cy="19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73"/>
          <p:cNvPicPr preferRelativeResize="0"/>
          <p:nvPr/>
        </p:nvPicPr>
        <p:blipFill rotWithShape="1">
          <a:blip r:embed="rId3">
            <a:alphaModFix/>
          </a:blip>
          <a:srcRect b="73171" l="22868" r="71014" t="16718"/>
          <a:stretch/>
        </p:blipFill>
        <p:spPr>
          <a:xfrm>
            <a:off x="3397125" y="2802988"/>
            <a:ext cx="254950" cy="23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18275" y="2090663"/>
            <a:ext cx="3712500" cy="14563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4" name="Google Shape;734;p74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5" name="Google Shape;735;p74"/>
          <p:cNvSpPr txBox="1"/>
          <p:nvPr/>
        </p:nvSpPr>
        <p:spPr>
          <a:xfrm>
            <a:off x="713225" y="586300"/>
            <a:ext cx="63261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latin typeface="Tahoma"/>
                <a:ea typeface="Tahoma"/>
                <a:cs typeface="Tahoma"/>
                <a:sym typeface="Tahoma"/>
              </a:rPr>
              <a:t>Visualization</a:t>
            </a:r>
            <a:endParaRPr b="1" sz="2800"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736" name="Google Shape;736;p74"/>
          <p:cNvGraphicFramePr/>
          <p:nvPr/>
        </p:nvGraphicFramePr>
        <p:xfrm>
          <a:off x="762775" y="1650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{E043E6CA-19AE-462D-AC77-0756A28F2D7B}</a:tableStyleId>
              </a:tblPr>
              <a:tblGrid>
                <a:gridCol w="3216825"/>
              </a:tblGrid>
              <a:tr h="116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Leaflet</a:t>
                      </a:r>
                      <a:endParaRPr b="1" sz="2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20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1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Kepler.gl</a:t>
                      </a:r>
                      <a:endParaRPr b="1" sz="21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6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37" name="Google Shape;737;p7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8" name="Google Shape;738;p74"/>
          <p:cNvCxnSpPr/>
          <p:nvPr/>
        </p:nvCxnSpPr>
        <p:spPr>
          <a:xfrm>
            <a:off x="2903750" y="2292450"/>
            <a:ext cx="1905300" cy="707400"/>
          </a:xfrm>
          <a:prstGeom prst="straightConnector1">
            <a:avLst/>
          </a:prstGeom>
          <a:noFill/>
          <a:ln cap="flat" cmpd="sng" w="19050">
            <a:solidFill>
              <a:srgbClr val="BDBDBD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39" name="Google Shape;739;p74"/>
          <p:cNvCxnSpPr/>
          <p:nvPr/>
        </p:nvCxnSpPr>
        <p:spPr>
          <a:xfrm flipH="1" rot="10800000">
            <a:off x="3030250" y="3172975"/>
            <a:ext cx="1767300" cy="236700"/>
          </a:xfrm>
          <a:prstGeom prst="straightConnector1">
            <a:avLst/>
          </a:prstGeom>
          <a:noFill/>
          <a:ln cap="flat" cmpd="sng" w="19050">
            <a:solidFill>
              <a:srgbClr val="BDBDB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0" name="Google Shape;740;p74"/>
          <p:cNvSpPr txBox="1"/>
          <p:nvPr/>
        </p:nvSpPr>
        <p:spPr>
          <a:xfrm>
            <a:off x="4728475" y="2699425"/>
            <a:ext cx="2940900" cy="8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latin typeface="Helvetica Neue"/>
                <a:ea typeface="Helvetica Neue"/>
                <a:cs typeface="Helvetica Neue"/>
                <a:sym typeface="Helvetica Neue"/>
              </a:rPr>
              <a:t>R shiny Dashboard</a:t>
            </a:r>
            <a:endParaRPr b="1"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Deployed via Heroku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5"/>
          <p:cNvSpPr txBox="1"/>
          <p:nvPr>
            <p:ph type="ctrTitle"/>
          </p:nvPr>
        </p:nvSpPr>
        <p:spPr>
          <a:xfrm>
            <a:off x="1690800" y="2470300"/>
            <a:ext cx="5762400" cy="134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ahoma"/>
                <a:ea typeface="Tahoma"/>
                <a:cs typeface="Tahoma"/>
                <a:sym typeface="Tahoma"/>
              </a:rPr>
              <a:t>5</a:t>
            </a:r>
            <a:r>
              <a:rPr lang="en" sz="3500">
                <a:latin typeface="Tahoma"/>
                <a:ea typeface="Tahoma"/>
                <a:cs typeface="Tahoma"/>
                <a:sym typeface="Tahoma"/>
              </a:rPr>
              <a:t>. Results &amp;</a:t>
            </a:r>
            <a:endParaRPr sz="3500">
              <a:latin typeface="Tahoma"/>
              <a:ea typeface="Tahoma"/>
              <a:cs typeface="Tahoma"/>
              <a:sym typeface="Tahom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Tahoma"/>
                <a:ea typeface="Tahoma"/>
                <a:cs typeface="Tahoma"/>
                <a:sym typeface="Tahoma"/>
              </a:rPr>
              <a:t>Discussions</a:t>
            </a:r>
            <a:endParaRPr sz="35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46" name="Google Shape;746;p75"/>
          <p:cNvSpPr txBox="1"/>
          <p:nvPr>
            <p:ph idx="1" type="subTitle"/>
          </p:nvPr>
        </p:nvSpPr>
        <p:spPr>
          <a:xfrm>
            <a:off x="2218800" y="3908675"/>
            <a:ext cx="4706400" cy="6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A Scalable Framework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7" name="Google Shape;747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6"/>
          <p:cNvSpPr txBox="1"/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Given that...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53" name="Google Shape;753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54" name="Google Shape;754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0650" y="1805875"/>
            <a:ext cx="4060401" cy="177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0" name="Google Shape;760;p77"/>
          <p:cNvSpPr/>
          <p:nvPr/>
        </p:nvSpPr>
        <p:spPr>
          <a:xfrm>
            <a:off x="3018315" y="3541989"/>
            <a:ext cx="3146100" cy="616800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1" name="Google Shape;761;p77"/>
          <p:cNvSpPr/>
          <p:nvPr/>
        </p:nvSpPr>
        <p:spPr>
          <a:xfrm>
            <a:off x="2337550" y="1169648"/>
            <a:ext cx="4430160" cy="93528"/>
          </a:xfrm>
          <a:custGeom>
            <a:rect b="b" l="l" r="r" t="t"/>
            <a:pathLst>
              <a:path extrusionOk="0" h="21600" w="21600">
                <a:moveTo>
                  <a:pt x="21367" y="0"/>
                </a:moveTo>
                <a:lnTo>
                  <a:pt x="233" y="0"/>
                </a:lnTo>
                <a:cubicBezTo>
                  <a:pt x="104" y="0"/>
                  <a:pt x="0" y="4888"/>
                  <a:pt x="0" y="10800"/>
                </a:cubicBezTo>
                <a:cubicBezTo>
                  <a:pt x="0" y="16712"/>
                  <a:pt x="105" y="21600"/>
                  <a:pt x="233" y="21600"/>
                </a:cubicBezTo>
                <a:lnTo>
                  <a:pt x="21367" y="21600"/>
                </a:lnTo>
                <a:cubicBezTo>
                  <a:pt x="21496" y="21600"/>
                  <a:pt x="21600" y="16712"/>
                  <a:pt x="21600" y="10800"/>
                </a:cubicBezTo>
                <a:cubicBezTo>
                  <a:pt x="21600" y="4888"/>
                  <a:pt x="21496" y="0"/>
                  <a:pt x="21367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77"/>
          <p:cNvSpPr/>
          <p:nvPr/>
        </p:nvSpPr>
        <p:spPr>
          <a:xfrm>
            <a:off x="2376300" y="3059574"/>
            <a:ext cx="4430160" cy="93528"/>
          </a:xfrm>
          <a:custGeom>
            <a:rect b="b" l="l" r="r" t="t"/>
            <a:pathLst>
              <a:path extrusionOk="0" h="21600" w="21600">
                <a:moveTo>
                  <a:pt x="21367" y="0"/>
                </a:moveTo>
                <a:lnTo>
                  <a:pt x="233" y="0"/>
                </a:lnTo>
                <a:cubicBezTo>
                  <a:pt x="104" y="0"/>
                  <a:pt x="0" y="4888"/>
                  <a:pt x="0" y="10800"/>
                </a:cubicBezTo>
                <a:cubicBezTo>
                  <a:pt x="0" y="16712"/>
                  <a:pt x="105" y="21600"/>
                  <a:pt x="233" y="21600"/>
                </a:cubicBezTo>
                <a:lnTo>
                  <a:pt x="21367" y="21600"/>
                </a:lnTo>
                <a:cubicBezTo>
                  <a:pt x="21496" y="21600"/>
                  <a:pt x="21600" y="16712"/>
                  <a:pt x="21600" y="10800"/>
                </a:cubicBezTo>
                <a:cubicBezTo>
                  <a:pt x="21600" y="4888"/>
                  <a:pt x="21496" y="0"/>
                  <a:pt x="21367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77"/>
          <p:cNvSpPr/>
          <p:nvPr/>
        </p:nvSpPr>
        <p:spPr>
          <a:xfrm>
            <a:off x="4291769" y="862425"/>
            <a:ext cx="544777" cy="437283"/>
          </a:xfrm>
          <a:custGeom>
            <a:rect b="b" l="l" r="r" t="t"/>
            <a:pathLst>
              <a:path extrusionOk="0" h="526847" w="640914">
                <a:moveTo>
                  <a:pt x="308141" y="0"/>
                </a:moveTo>
                <a:cubicBezTo>
                  <a:pt x="365187" y="0"/>
                  <a:pt x="411138" y="45953"/>
                  <a:pt x="411138" y="102979"/>
                </a:cubicBezTo>
                <a:lnTo>
                  <a:pt x="411138" y="205154"/>
                </a:lnTo>
                <a:lnTo>
                  <a:pt x="457898" y="205154"/>
                </a:lnTo>
                <a:cubicBezTo>
                  <a:pt x="558842" y="205562"/>
                  <a:pt x="640914" y="287632"/>
                  <a:pt x="640914" y="388571"/>
                </a:cubicBezTo>
                <a:lnTo>
                  <a:pt x="411138" y="388571"/>
                </a:lnTo>
                <a:lnTo>
                  <a:pt x="411138" y="526847"/>
                </a:lnTo>
                <a:lnTo>
                  <a:pt x="205154" y="526847"/>
                </a:lnTo>
                <a:lnTo>
                  <a:pt x="205154" y="388571"/>
                </a:lnTo>
                <a:lnTo>
                  <a:pt x="0" y="388571"/>
                </a:lnTo>
                <a:cubicBezTo>
                  <a:pt x="0" y="287216"/>
                  <a:pt x="82072" y="205154"/>
                  <a:pt x="183402" y="205154"/>
                </a:cubicBezTo>
                <a:lnTo>
                  <a:pt x="205154" y="205154"/>
                </a:lnTo>
                <a:lnTo>
                  <a:pt x="205154" y="102979"/>
                </a:lnTo>
                <a:cubicBezTo>
                  <a:pt x="204743" y="45953"/>
                  <a:pt x="251106" y="0"/>
                  <a:pt x="308141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4" name="Google Shape;764;p77"/>
          <p:cNvSpPr/>
          <p:nvPr/>
        </p:nvSpPr>
        <p:spPr>
          <a:xfrm>
            <a:off x="4051349" y="3161979"/>
            <a:ext cx="1068930" cy="818202"/>
          </a:xfrm>
          <a:custGeom>
            <a:rect b="b" l="l" r="r" t="t"/>
            <a:pathLst>
              <a:path extrusionOk="0" h="985785" w="1257565">
                <a:moveTo>
                  <a:pt x="328244" y="0"/>
                </a:moveTo>
                <a:lnTo>
                  <a:pt x="969162" y="0"/>
                </a:lnTo>
                <a:cubicBezTo>
                  <a:pt x="969370" y="50678"/>
                  <a:pt x="948957" y="96532"/>
                  <a:pt x="915825" y="129717"/>
                </a:cubicBezTo>
                <a:lnTo>
                  <a:pt x="907477" y="135348"/>
                </a:lnTo>
                <a:lnTo>
                  <a:pt x="1247344" y="837459"/>
                </a:lnTo>
                <a:cubicBezTo>
                  <a:pt x="1271963" y="888726"/>
                  <a:pt x="1250621" y="950691"/>
                  <a:pt x="1199332" y="975329"/>
                </a:cubicBezTo>
                <a:cubicBezTo>
                  <a:pt x="1148043" y="1000337"/>
                  <a:pt x="1086496" y="978987"/>
                  <a:pt x="1061877" y="927303"/>
                </a:cubicBezTo>
                <a:lnTo>
                  <a:pt x="739382" y="261080"/>
                </a:lnTo>
                <a:lnTo>
                  <a:pt x="739382" y="464903"/>
                </a:lnTo>
                <a:cubicBezTo>
                  <a:pt x="739382" y="521929"/>
                  <a:pt x="693017" y="567882"/>
                  <a:pt x="636391" y="567882"/>
                </a:cubicBezTo>
                <a:cubicBezTo>
                  <a:pt x="579355" y="567882"/>
                  <a:pt x="533401" y="521929"/>
                  <a:pt x="533401" y="464903"/>
                </a:cubicBezTo>
                <a:lnTo>
                  <a:pt x="533401" y="229642"/>
                </a:lnTo>
                <a:lnTo>
                  <a:pt x="195688" y="927303"/>
                </a:lnTo>
                <a:cubicBezTo>
                  <a:pt x="171069" y="978987"/>
                  <a:pt x="109522" y="1000337"/>
                  <a:pt x="58233" y="975329"/>
                </a:cubicBezTo>
                <a:cubicBezTo>
                  <a:pt x="6944" y="950691"/>
                  <a:pt x="-14398" y="888726"/>
                  <a:pt x="10221" y="837459"/>
                </a:cubicBezTo>
                <a:lnTo>
                  <a:pt x="364990" y="104563"/>
                </a:lnTo>
                <a:lnTo>
                  <a:pt x="342650" y="71418"/>
                </a:lnTo>
                <a:cubicBezTo>
                  <a:pt x="333373" y="49472"/>
                  <a:pt x="328244" y="25339"/>
                  <a:pt x="328244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5" name="Google Shape;765;p77"/>
          <p:cNvSpPr/>
          <p:nvPr/>
        </p:nvSpPr>
        <p:spPr>
          <a:xfrm>
            <a:off x="2407350" y="1203778"/>
            <a:ext cx="4301100" cy="179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6" name="Google Shape;766;p77"/>
          <p:cNvSpPr txBox="1"/>
          <p:nvPr/>
        </p:nvSpPr>
        <p:spPr>
          <a:xfrm>
            <a:off x="2613776" y="1478125"/>
            <a:ext cx="41538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How does it fare regarding transit access to cultural amenities?</a:t>
            </a:r>
            <a:endParaRPr sz="3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1" name="Google Shape;77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525" y="1209125"/>
            <a:ext cx="4821075" cy="33301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2" name="Google Shape;772;p78"/>
          <p:cNvCxnSpPr/>
          <p:nvPr/>
        </p:nvCxnSpPr>
        <p:spPr>
          <a:xfrm>
            <a:off x="82652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3" name="Google Shape;773;p78"/>
          <p:cNvSpPr txBox="1"/>
          <p:nvPr/>
        </p:nvSpPr>
        <p:spPr>
          <a:xfrm>
            <a:off x="713225" y="2973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Accessibility Distributions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4" name="Google Shape;774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75" name="Google Shape;775;p78"/>
          <p:cNvCxnSpPr/>
          <p:nvPr/>
        </p:nvCxnSpPr>
        <p:spPr>
          <a:xfrm flipH="1" rot="10800000">
            <a:off x="1698700" y="3035875"/>
            <a:ext cx="623400" cy="51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6" name="Google Shape;776;p78"/>
          <p:cNvCxnSpPr/>
          <p:nvPr/>
        </p:nvCxnSpPr>
        <p:spPr>
          <a:xfrm flipH="1">
            <a:off x="6500875" y="2710675"/>
            <a:ext cx="709500" cy="920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7" name="Google Shape;777;p78"/>
          <p:cNvCxnSpPr/>
          <p:nvPr/>
        </p:nvCxnSpPr>
        <p:spPr>
          <a:xfrm flipH="1">
            <a:off x="3975550" y="2683575"/>
            <a:ext cx="352500" cy="840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78" name="Google Shape;778;p78"/>
          <p:cNvCxnSpPr/>
          <p:nvPr/>
        </p:nvCxnSpPr>
        <p:spPr>
          <a:xfrm rot="10800000">
            <a:off x="2990325" y="1662350"/>
            <a:ext cx="569700" cy="273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79" name="Google Shape;779;p78"/>
          <p:cNvSpPr txBox="1"/>
          <p:nvPr/>
        </p:nvSpPr>
        <p:spPr>
          <a:xfrm>
            <a:off x="799418" y="3483942"/>
            <a:ext cx="127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No Access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80" name="Google Shape;780;p78"/>
          <p:cNvSpPr txBox="1"/>
          <p:nvPr/>
        </p:nvSpPr>
        <p:spPr>
          <a:xfrm>
            <a:off x="6933375" y="2263950"/>
            <a:ext cx="193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Neighbouring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Access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r>
              <a:rPr lang="en">
                <a:latin typeface="Questrial"/>
                <a:ea typeface="Questrial"/>
                <a:cs typeface="Questrial"/>
                <a:sym typeface="Questrial"/>
              </a:rPr>
              <a:t>1 / (2 min)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81" name="Google Shape;781;p78"/>
          <p:cNvSpPr txBox="1"/>
          <p:nvPr/>
        </p:nvSpPr>
        <p:spPr>
          <a:xfrm>
            <a:off x="4131152" y="2263950"/>
            <a:ext cx="160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Excellent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Access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r>
              <a:rPr lang="en">
                <a:latin typeface="Questrial"/>
                <a:ea typeface="Questrial"/>
                <a:cs typeface="Questrial"/>
                <a:sym typeface="Questrial"/>
              </a:rPr>
              <a:t>1 / (5 min)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782" name="Google Shape;782;p78"/>
          <p:cNvSpPr txBox="1"/>
          <p:nvPr/>
        </p:nvSpPr>
        <p:spPr>
          <a:xfrm>
            <a:off x="3560027" y="1482800"/>
            <a:ext cx="1600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Average 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Access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r>
              <a:rPr lang="en">
                <a:latin typeface="Questrial"/>
                <a:ea typeface="Questrial"/>
                <a:cs typeface="Questrial"/>
                <a:sym typeface="Questrial"/>
              </a:rPr>
              <a:t>1 / (~20 min)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87" name="Google Shape;787;p79"/>
          <p:cNvCxnSpPr/>
          <p:nvPr/>
        </p:nvCxnSpPr>
        <p:spPr>
          <a:xfrm>
            <a:off x="82652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8" name="Google Shape;788;p79"/>
          <p:cNvSpPr txBox="1"/>
          <p:nvPr/>
        </p:nvSpPr>
        <p:spPr>
          <a:xfrm>
            <a:off x="713225" y="2973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Accessibility Distributions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9" name="Google Shape;789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0" name="Google Shape;790;p79"/>
          <p:cNvSpPr txBox="1"/>
          <p:nvPr/>
        </p:nvSpPr>
        <p:spPr>
          <a:xfrm>
            <a:off x="538975" y="1480825"/>
            <a:ext cx="4113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estrial"/>
                <a:ea typeface="Questrial"/>
                <a:cs typeface="Questrial"/>
                <a:sym typeface="Questrial"/>
              </a:rPr>
              <a:t>Scores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: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Advantage: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○"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Account for </a:t>
            </a:r>
            <a:r>
              <a:rPr b="1" lang="en">
                <a:latin typeface="Questrial"/>
                <a:ea typeface="Questrial"/>
                <a:cs typeface="Questrial"/>
                <a:sym typeface="Questrial"/>
              </a:rPr>
              <a:t>uncertainty</a:t>
            </a:r>
            <a:endParaRPr b="1"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○"/>
            </a:pPr>
            <a:r>
              <a:rPr b="1" lang="en">
                <a:latin typeface="Questrial"/>
                <a:ea typeface="Questrial"/>
                <a:cs typeface="Questrial"/>
                <a:sym typeface="Questrial"/>
              </a:rPr>
              <a:t>Incorporates amenity weights 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r>
              <a:rPr lang="en">
                <a:latin typeface="Questrial"/>
                <a:ea typeface="Questrial"/>
                <a:cs typeface="Questrial"/>
                <a:sym typeface="Questrial"/>
              </a:rPr>
              <a:t>(&amp; other non-time variables)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○"/>
            </a:pPr>
            <a:r>
              <a:rPr b="1" lang="en">
                <a:latin typeface="Questrial"/>
                <a:ea typeface="Questrial"/>
                <a:cs typeface="Questrial"/>
                <a:sym typeface="Questrial"/>
              </a:rPr>
              <a:t>Standardized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Disadvantage: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○"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Interpretability is non-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existent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pic>
        <p:nvPicPr>
          <p:cNvPr id="791" name="Google Shape;791;p79"/>
          <p:cNvPicPr preferRelativeResize="0"/>
          <p:nvPr/>
        </p:nvPicPr>
        <p:blipFill rotWithShape="1">
          <a:blip r:embed="rId3">
            <a:alphaModFix/>
          </a:blip>
          <a:srcRect b="44155" l="10041" r="50013" t="14484"/>
          <a:stretch/>
        </p:blipFill>
        <p:spPr>
          <a:xfrm>
            <a:off x="4652871" y="1650388"/>
            <a:ext cx="4113900" cy="234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7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7" name="Google Shape;797;p80"/>
          <p:cNvSpPr txBox="1"/>
          <p:nvPr/>
        </p:nvSpPr>
        <p:spPr>
          <a:xfrm>
            <a:off x="1717800" y="2217761"/>
            <a:ext cx="5708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estrial"/>
                <a:ea typeface="Questrial"/>
                <a:cs typeface="Questrial"/>
                <a:sym typeface="Questrial"/>
              </a:rPr>
              <a:t>So what about interpretability?</a:t>
            </a:r>
            <a:endParaRPr b="1" sz="25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estrial"/>
                <a:ea typeface="Questrial"/>
                <a:cs typeface="Questrial"/>
                <a:sym typeface="Questrial"/>
              </a:rPr>
              <a:t>Part I</a:t>
            </a:r>
            <a:endParaRPr b="1" sz="25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6"/>
          <p:cNvSpPr txBox="1"/>
          <p:nvPr>
            <p:ph type="ctrTitle"/>
          </p:nvPr>
        </p:nvSpPr>
        <p:spPr>
          <a:xfrm>
            <a:off x="1690800" y="2712450"/>
            <a:ext cx="5762400" cy="11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	 Background</a:t>
            </a:r>
            <a:br>
              <a:rPr lang="en"/>
            </a:br>
            <a:r>
              <a:rPr lang="en"/>
              <a:t> &amp; Motivation</a:t>
            </a:r>
            <a:endParaRPr/>
          </a:p>
        </p:txBody>
      </p:sp>
      <p:sp>
        <p:nvSpPr>
          <p:cNvPr id="318" name="Google Shape;31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02" name="Google Shape;802;p81"/>
          <p:cNvCxnSpPr/>
          <p:nvPr/>
        </p:nvCxnSpPr>
        <p:spPr>
          <a:xfrm>
            <a:off x="82652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3" name="Google Shape;803;p81"/>
          <p:cNvSpPr txBox="1"/>
          <p:nvPr/>
        </p:nvSpPr>
        <p:spPr>
          <a:xfrm>
            <a:off x="713225" y="2973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Accessibility Distributions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04" name="Google Shape;804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5" name="Google Shape;805;p81"/>
          <p:cNvPicPr preferRelativeResize="0"/>
          <p:nvPr/>
        </p:nvPicPr>
        <p:blipFill rotWithShape="1">
          <a:blip r:embed="rId3">
            <a:alphaModFix/>
          </a:blip>
          <a:srcRect b="44155" l="10042" r="10880" t="14484"/>
          <a:stretch/>
        </p:blipFill>
        <p:spPr>
          <a:xfrm>
            <a:off x="547767" y="1650388"/>
            <a:ext cx="8144033" cy="2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06" name="Google Shape;806;p81"/>
          <p:cNvSpPr/>
          <p:nvPr/>
        </p:nvSpPr>
        <p:spPr>
          <a:xfrm>
            <a:off x="4368600" y="2556775"/>
            <a:ext cx="647100" cy="4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1" name="Google Shape;811;p82"/>
          <p:cNvCxnSpPr/>
          <p:nvPr/>
        </p:nvCxnSpPr>
        <p:spPr>
          <a:xfrm>
            <a:off x="82652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2" name="Google Shape;812;p82"/>
          <p:cNvSpPr txBox="1"/>
          <p:nvPr/>
        </p:nvSpPr>
        <p:spPr>
          <a:xfrm>
            <a:off x="713225" y="2973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Accessibility Distributions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13" name="Google Shape;813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14" name="Google Shape;814;p82"/>
          <p:cNvPicPr preferRelativeResize="0"/>
          <p:nvPr/>
        </p:nvPicPr>
        <p:blipFill rotWithShape="1">
          <a:blip r:embed="rId3">
            <a:alphaModFix/>
          </a:blip>
          <a:srcRect b="44155" l="49903" r="10878" t="14484"/>
          <a:stretch/>
        </p:blipFill>
        <p:spPr>
          <a:xfrm>
            <a:off x="4652875" y="1650400"/>
            <a:ext cx="4038924" cy="2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2"/>
          <p:cNvSpPr txBox="1"/>
          <p:nvPr/>
        </p:nvSpPr>
        <p:spPr>
          <a:xfrm>
            <a:off x="538975" y="1480825"/>
            <a:ext cx="41139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Questrial"/>
                <a:ea typeface="Questrial"/>
                <a:cs typeface="Questrial"/>
                <a:sym typeface="Questrial"/>
              </a:rPr>
              <a:t>Percentiles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: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Advantage: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○"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Interpretability of relative local access</a:t>
            </a:r>
            <a:r>
              <a:rPr lang="en">
                <a:latin typeface="Questrial"/>
                <a:ea typeface="Questrial"/>
                <a:cs typeface="Questrial"/>
                <a:sym typeface="Questrial"/>
              </a:rPr>
              <a:t>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○"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Uniformity</a:t>
            </a:r>
            <a:br>
              <a:rPr lang="en">
                <a:latin typeface="Questrial"/>
                <a:ea typeface="Questrial"/>
                <a:cs typeface="Questrial"/>
                <a:sym typeface="Questrial"/>
              </a:rPr>
            </a:b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Disadvantage: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○"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Information loss on true access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Questrial"/>
              <a:buChar char="○"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Information loss on true differences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816" name="Google Shape;816;p82"/>
          <p:cNvCxnSpPr/>
          <p:nvPr/>
        </p:nvCxnSpPr>
        <p:spPr>
          <a:xfrm>
            <a:off x="5688722" y="1795601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7" name="Google Shape;817;p82"/>
          <p:cNvCxnSpPr/>
          <p:nvPr/>
        </p:nvCxnSpPr>
        <p:spPr>
          <a:xfrm>
            <a:off x="6606730" y="1801752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8" name="Google Shape;818;p82"/>
          <p:cNvCxnSpPr/>
          <p:nvPr/>
        </p:nvCxnSpPr>
        <p:spPr>
          <a:xfrm>
            <a:off x="7518585" y="1789450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82"/>
          <p:cNvCxnSpPr/>
          <p:nvPr/>
        </p:nvCxnSpPr>
        <p:spPr>
          <a:xfrm>
            <a:off x="8424292" y="1807901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0" name="Google Shape;820;p82"/>
          <p:cNvCxnSpPr/>
          <p:nvPr/>
        </p:nvCxnSpPr>
        <p:spPr>
          <a:xfrm>
            <a:off x="5940200" y="2773250"/>
            <a:ext cx="3930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21" name="Google Shape;821;p82"/>
          <p:cNvCxnSpPr/>
          <p:nvPr/>
        </p:nvCxnSpPr>
        <p:spPr>
          <a:xfrm>
            <a:off x="6871400" y="2773250"/>
            <a:ext cx="3930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822" name="Google Shape;822;p82"/>
          <p:cNvCxnSpPr/>
          <p:nvPr/>
        </p:nvCxnSpPr>
        <p:spPr>
          <a:xfrm>
            <a:off x="7780188" y="2773250"/>
            <a:ext cx="3930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triangl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27" name="Google Shape;827;p83"/>
          <p:cNvCxnSpPr/>
          <p:nvPr/>
        </p:nvCxnSpPr>
        <p:spPr>
          <a:xfrm>
            <a:off x="82652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8" name="Google Shape;828;p83"/>
          <p:cNvSpPr txBox="1"/>
          <p:nvPr/>
        </p:nvSpPr>
        <p:spPr>
          <a:xfrm>
            <a:off x="713225" y="2973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Accessibility Distributions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29" name="Google Shape;829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30" name="Google Shape;830;p83"/>
          <p:cNvPicPr preferRelativeResize="0"/>
          <p:nvPr/>
        </p:nvPicPr>
        <p:blipFill rotWithShape="1">
          <a:blip r:embed="rId3">
            <a:alphaModFix/>
          </a:blip>
          <a:srcRect b="44155" l="10042" r="10880" t="14484"/>
          <a:stretch/>
        </p:blipFill>
        <p:spPr>
          <a:xfrm>
            <a:off x="547767" y="1650388"/>
            <a:ext cx="8144033" cy="2346700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83"/>
          <p:cNvSpPr/>
          <p:nvPr/>
        </p:nvSpPr>
        <p:spPr>
          <a:xfrm>
            <a:off x="4368600" y="2556775"/>
            <a:ext cx="647100" cy="46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32" name="Google Shape;832;p83"/>
          <p:cNvCxnSpPr/>
          <p:nvPr/>
        </p:nvCxnSpPr>
        <p:spPr>
          <a:xfrm>
            <a:off x="5688722" y="1795601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83"/>
          <p:cNvCxnSpPr/>
          <p:nvPr/>
        </p:nvCxnSpPr>
        <p:spPr>
          <a:xfrm>
            <a:off x="6606730" y="1801752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83"/>
          <p:cNvCxnSpPr/>
          <p:nvPr/>
        </p:nvCxnSpPr>
        <p:spPr>
          <a:xfrm>
            <a:off x="7518585" y="1789450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83"/>
          <p:cNvCxnSpPr/>
          <p:nvPr/>
        </p:nvCxnSpPr>
        <p:spPr>
          <a:xfrm>
            <a:off x="8424292" y="1807901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83"/>
          <p:cNvCxnSpPr/>
          <p:nvPr/>
        </p:nvCxnSpPr>
        <p:spPr>
          <a:xfrm>
            <a:off x="1137118" y="1789454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7" name="Google Shape;837;p83"/>
          <p:cNvCxnSpPr/>
          <p:nvPr/>
        </p:nvCxnSpPr>
        <p:spPr>
          <a:xfrm>
            <a:off x="1303765" y="1801751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83"/>
          <p:cNvCxnSpPr/>
          <p:nvPr/>
        </p:nvCxnSpPr>
        <p:spPr>
          <a:xfrm>
            <a:off x="1619083" y="1807901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83"/>
          <p:cNvCxnSpPr/>
          <p:nvPr/>
        </p:nvCxnSpPr>
        <p:spPr>
          <a:xfrm>
            <a:off x="3962946" y="1801751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5" name="Google Shape;845;p84"/>
          <p:cNvSpPr txBox="1"/>
          <p:nvPr/>
        </p:nvSpPr>
        <p:spPr>
          <a:xfrm>
            <a:off x="1717800" y="2217761"/>
            <a:ext cx="5708400" cy="17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estrial"/>
                <a:ea typeface="Questrial"/>
                <a:cs typeface="Questrial"/>
                <a:sym typeface="Questrial"/>
              </a:rPr>
              <a:t>So what about interpretability?</a:t>
            </a:r>
            <a:endParaRPr b="1" sz="25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Questrial"/>
                <a:ea typeface="Questrial"/>
                <a:cs typeface="Questrial"/>
                <a:sym typeface="Questrial"/>
              </a:rPr>
              <a:t>Part II</a:t>
            </a:r>
            <a:endParaRPr b="1" sz="25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500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0" name="Google Shape;850;p85"/>
          <p:cNvCxnSpPr/>
          <p:nvPr/>
        </p:nvCxnSpPr>
        <p:spPr>
          <a:xfrm>
            <a:off x="82652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1" name="Google Shape;851;p85"/>
          <p:cNvSpPr txBox="1"/>
          <p:nvPr/>
        </p:nvSpPr>
        <p:spPr>
          <a:xfrm>
            <a:off x="713225" y="2973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Accessibility Distributions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52" name="Google Shape;85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53" name="Google Shape;853;p85"/>
          <p:cNvPicPr preferRelativeResize="0"/>
          <p:nvPr/>
        </p:nvPicPr>
        <p:blipFill rotWithShape="1">
          <a:blip r:embed="rId3">
            <a:alphaModFix/>
          </a:blip>
          <a:srcRect b="0" l="10042" r="50009" t="56047"/>
          <a:stretch/>
        </p:blipFill>
        <p:spPr>
          <a:xfrm>
            <a:off x="2067187" y="1637175"/>
            <a:ext cx="5009626" cy="3036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5"/>
          <p:cNvSpPr txBox="1"/>
          <p:nvPr/>
        </p:nvSpPr>
        <p:spPr>
          <a:xfrm>
            <a:off x="826525" y="956061"/>
            <a:ext cx="5708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estrial"/>
                <a:ea typeface="Questrial"/>
                <a:cs typeface="Questrial"/>
                <a:sym typeface="Questrial"/>
              </a:rPr>
              <a:t>Nearest Cultural Amenities are not far! </a:t>
            </a:r>
            <a:br>
              <a:rPr b="1" lang="en" sz="1700">
                <a:latin typeface="Questrial"/>
                <a:ea typeface="Questrial"/>
                <a:cs typeface="Questrial"/>
                <a:sym typeface="Questrial"/>
              </a:rPr>
            </a:br>
            <a:r>
              <a:rPr i="1" lang="en" sz="1700">
                <a:latin typeface="Questrial"/>
                <a:ea typeface="Questrial"/>
                <a:cs typeface="Questrial"/>
                <a:sym typeface="Questrial"/>
              </a:rPr>
              <a:t>(&lt; 30 min for 80% of people)</a:t>
            </a:r>
            <a:endParaRPr i="1" sz="17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55" name="Google Shape;855;p85"/>
          <p:cNvSpPr txBox="1"/>
          <p:nvPr/>
        </p:nvSpPr>
        <p:spPr>
          <a:xfrm>
            <a:off x="2211475" y="4697050"/>
            <a:ext cx="57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Questrial"/>
                <a:ea typeface="Questrial"/>
                <a:cs typeface="Questrial"/>
                <a:sym typeface="Questrial"/>
              </a:rPr>
              <a:t>*</a:t>
            </a:r>
            <a:r>
              <a:rPr i="1" lang="en">
                <a:latin typeface="Questrial"/>
                <a:ea typeface="Questrial"/>
                <a:cs typeface="Questrial"/>
                <a:sym typeface="Questrial"/>
              </a:rPr>
              <a:t>Assumes average traffic, no delays, missed busses, etc...</a:t>
            </a:r>
            <a:endParaRPr i="1">
              <a:latin typeface="Questrial"/>
              <a:ea typeface="Questrial"/>
              <a:cs typeface="Questrial"/>
              <a:sym typeface="Questrial"/>
            </a:endParaRPr>
          </a:p>
        </p:txBody>
      </p:sp>
      <p:cxnSp>
        <p:nvCxnSpPr>
          <p:cNvPr id="856" name="Google Shape;856;p85"/>
          <p:cNvCxnSpPr/>
          <p:nvPr/>
        </p:nvCxnSpPr>
        <p:spPr>
          <a:xfrm>
            <a:off x="3585496" y="2256251"/>
            <a:ext cx="10500" cy="18813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7" name="Google Shape;857;p85"/>
          <p:cNvSpPr txBox="1"/>
          <p:nvPr/>
        </p:nvSpPr>
        <p:spPr>
          <a:xfrm>
            <a:off x="2671425" y="2932213"/>
            <a:ext cx="81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80%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2" name="Google Shape;862;p86"/>
          <p:cNvCxnSpPr/>
          <p:nvPr/>
        </p:nvCxnSpPr>
        <p:spPr>
          <a:xfrm>
            <a:off x="82652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3" name="Google Shape;863;p86"/>
          <p:cNvSpPr txBox="1"/>
          <p:nvPr/>
        </p:nvSpPr>
        <p:spPr>
          <a:xfrm>
            <a:off x="713225" y="2973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Overall Accessibility Distributions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4" name="Google Shape;864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65" name="Google Shape;865;p86"/>
          <p:cNvPicPr preferRelativeResize="0"/>
          <p:nvPr/>
        </p:nvPicPr>
        <p:blipFill rotWithShape="1">
          <a:blip r:embed="rId3">
            <a:alphaModFix/>
          </a:blip>
          <a:srcRect b="0" l="50213" r="10881" t="56047"/>
          <a:stretch/>
        </p:blipFill>
        <p:spPr>
          <a:xfrm>
            <a:off x="2128686" y="1625564"/>
            <a:ext cx="4757026" cy="2918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66" name="Google Shape;866;p86"/>
          <p:cNvCxnSpPr/>
          <p:nvPr/>
        </p:nvCxnSpPr>
        <p:spPr>
          <a:xfrm>
            <a:off x="4598965" y="1817174"/>
            <a:ext cx="21600" cy="223140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7" name="Google Shape;867;p86"/>
          <p:cNvSpPr txBox="1"/>
          <p:nvPr/>
        </p:nvSpPr>
        <p:spPr>
          <a:xfrm>
            <a:off x="826525" y="956061"/>
            <a:ext cx="57084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Questrial"/>
                <a:ea typeface="Questrial"/>
                <a:cs typeface="Questrial"/>
                <a:sym typeface="Questrial"/>
              </a:rPr>
              <a:t>All </a:t>
            </a:r>
            <a:r>
              <a:rPr b="1" lang="en" sz="1700">
                <a:latin typeface="Questrial"/>
                <a:ea typeface="Questrial"/>
                <a:cs typeface="Questrial"/>
                <a:sym typeface="Questrial"/>
              </a:rPr>
              <a:t>Cultural Amenities… are quite far.</a:t>
            </a:r>
            <a:br>
              <a:rPr b="1" lang="en" sz="1700">
                <a:latin typeface="Questrial"/>
                <a:ea typeface="Questrial"/>
                <a:cs typeface="Questrial"/>
                <a:sym typeface="Questrial"/>
              </a:rPr>
            </a:br>
            <a:r>
              <a:rPr i="1" lang="en" sz="1700">
                <a:latin typeface="Questrial"/>
                <a:ea typeface="Questrial"/>
                <a:cs typeface="Questrial"/>
                <a:sym typeface="Questrial"/>
              </a:rPr>
              <a:t>(&gt; 1 hour for 70% of people)</a:t>
            </a:r>
            <a:endParaRPr i="1" sz="1700">
              <a:latin typeface="Questrial"/>
              <a:ea typeface="Questrial"/>
              <a:cs typeface="Questrial"/>
              <a:sym typeface="Quest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700"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868" name="Google Shape;868;p86"/>
          <p:cNvSpPr txBox="1"/>
          <p:nvPr/>
        </p:nvSpPr>
        <p:spPr>
          <a:xfrm>
            <a:off x="5013275" y="2955338"/>
            <a:ext cx="818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7</a:t>
            </a:r>
            <a:r>
              <a:rPr lang="en" sz="1700">
                <a:latin typeface="Questrial"/>
                <a:ea typeface="Questrial"/>
                <a:cs typeface="Questrial"/>
                <a:sym typeface="Questrial"/>
              </a:rPr>
              <a:t>0%</a:t>
            </a:r>
            <a:endParaRPr/>
          </a:p>
        </p:txBody>
      </p:sp>
      <p:sp>
        <p:nvSpPr>
          <p:cNvPr id="869" name="Google Shape;869;p86"/>
          <p:cNvSpPr txBox="1"/>
          <p:nvPr/>
        </p:nvSpPr>
        <p:spPr>
          <a:xfrm>
            <a:off x="2211475" y="4697050"/>
            <a:ext cx="5762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latin typeface="Questrial"/>
                <a:ea typeface="Questrial"/>
                <a:cs typeface="Questrial"/>
                <a:sym typeface="Questrial"/>
              </a:rPr>
              <a:t>*Assumes average traffic, no delays, missed busses, etc...</a:t>
            </a:r>
            <a:endParaRPr i="1"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5" name="Google Shape;875;p87"/>
          <p:cNvSpPr/>
          <p:nvPr/>
        </p:nvSpPr>
        <p:spPr>
          <a:xfrm>
            <a:off x="3018315" y="3541989"/>
            <a:ext cx="3146100" cy="616800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87"/>
          <p:cNvSpPr/>
          <p:nvPr/>
        </p:nvSpPr>
        <p:spPr>
          <a:xfrm>
            <a:off x="2337550" y="1169648"/>
            <a:ext cx="4430160" cy="93528"/>
          </a:xfrm>
          <a:custGeom>
            <a:rect b="b" l="l" r="r" t="t"/>
            <a:pathLst>
              <a:path extrusionOk="0" h="21600" w="21600">
                <a:moveTo>
                  <a:pt x="21367" y="0"/>
                </a:moveTo>
                <a:lnTo>
                  <a:pt x="233" y="0"/>
                </a:lnTo>
                <a:cubicBezTo>
                  <a:pt x="104" y="0"/>
                  <a:pt x="0" y="4888"/>
                  <a:pt x="0" y="10800"/>
                </a:cubicBezTo>
                <a:cubicBezTo>
                  <a:pt x="0" y="16712"/>
                  <a:pt x="105" y="21600"/>
                  <a:pt x="233" y="21600"/>
                </a:cubicBezTo>
                <a:lnTo>
                  <a:pt x="21367" y="21600"/>
                </a:lnTo>
                <a:cubicBezTo>
                  <a:pt x="21496" y="21600"/>
                  <a:pt x="21600" y="16712"/>
                  <a:pt x="21600" y="10800"/>
                </a:cubicBezTo>
                <a:cubicBezTo>
                  <a:pt x="21600" y="4888"/>
                  <a:pt x="21496" y="0"/>
                  <a:pt x="21367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87"/>
          <p:cNvSpPr/>
          <p:nvPr/>
        </p:nvSpPr>
        <p:spPr>
          <a:xfrm>
            <a:off x="2376300" y="3059574"/>
            <a:ext cx="4430160" cy="93528"/>
          </a:xfrm>
          <a:custGeom>
            <a:rect b="b" l="l" r="r" t="t"/>
            <a:pathLst>
              <a:path extrusionOk="0" h="21600" w="21600">
                <a:moveTo>
                  <a:pt x="21367" y="0"/>
                </a:moveTo>
                <a:lnTo>
                  <a:pt x="233" y="0"/>
                </a:lnTo>
                <a:cubicBezTo>
                  <a:pt x="104" y="0"/>
                  <a:pt x="0" y="4888"/>
                  <a:pt x="0" y="10800"/>
                </a:cubicBezTo>
                <a:cubicBezTo>
                  <a:pt x="0" y="16712"/>
                  <a:pt x="105" y="21600"/>
                  <a:pt x="233" y="21600"/>
                </a:cubicBezTo>
                <a:lnTo>
                  <a:pt x="21367" y="21600"/>
                </a:lnTo>
                <a:cubicBezTo>
                  <a:pt x="21496" y="21600"/>
                  <a:pt x="21600" y="16712"/>
                  <a:pt x="21600" y="10800"/>
                </a:cubicBezTo>
                <a:cubicBezTo>
                  <a:pt x="21600" y="4888"/>
                  <a:pt x="21496" y="0"/>
                  <a:pt x="21367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87"/>
          <p:cNvSpPr/>
          <p:nvPr/>
        </p:nvSpPr>
        <p:spPr>
          <a:xfrm>
            <a:off x="4291769" y="862425"/>
            <a:ext cx="544777" cy="437283"/>
          </a:xfrm>
          <a:custGeom>
            <a:rect b="b" l="l" r="r" t="t"/>
            <a:pathLst>
              <a:path extrusionOk="0" h="526847" w="640914">
                <a:moveTo>
                  <a:pt x="308141" y="0"/>
                </a:moveTo>
                <a:cubicBezTo>
                  <a:pt x="365187" y="0"/>
                  <a:pt x="411138" y="45953"/>
                  <a:pt x="411138" y="102979"/>
                </a:cubicBezTo>
                <a:lnTo>
                  <a:pt x="411138" y="205154"/>
                </a:lnTo>
                <a:lnTo>
                  <a:pt x="457898" y="205154"/>
                </a:lnTo>
                <a:cubicBezTo>
                  <a:pt x="558842" y="205562"/>
                  <a:pt x="640914" y="287632"/>
                  <a:pt x="640914" y="388571"/>
                </a:cubicBezTo>
                <a:lnTo>
                  <a:pt x="411138" y="388571"/>
                </a:lnTo>
                <a:lnTo>
                  <a:pt x="411138" y="526847"/>
                </a:lnTo>
                <a:lnTo>
                  <a:pt x="205154" y="526847"/>
                </a:lnTo>
                <a:lnTo>
                  <a:pt x="205154" y="388571"/>
                </a:lnTo>
                <a:lnTo>
                  <a:pt x="0" y="388571"/>
                </a:lnTo>
                <a:cubicBezTo>
                  <a:pt x="0" y="287216"/>
                  <a:pt x="82072" y="205154"/>
                  <a:pt x="183402" y="205154"/>
                </a:cubicBezTo>
                <a:lnTo>
                  <a:pt x="205154" y="205154"/>
                </a:lnTo>
                <a:lnTo>
                  <a:pt x="205154" y="102979"/>
                </a:lnTo>
                <a:cubicBezTo>
                  <a:pt x="204743" y="45953"/>
                  <a:pt x="251106" y="0"/>
                  <a:pt x="308141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87"/>
          <p:cNvSpPr/>
          <p:nvPr/>
        </p:nvSpPr>
        <p:spPr>
          <a:xfrm>
            <a:off x="4051349" y="3161979"/>
            <a:ext cx="1068930" cy="818202"/>
          </a:xfrm>
          <a:custGeom>
            <a:rect b="b" l="l" r="r" t="t"/>
            <a:pathLst>
              <a:path extrusionOk="0" h="985785" w="1257565">
                <a:moveTo>
                  <a:pt x="328244" y="0"/>
                </a:moveTo>
                <a:lnTo>
                  <a:pt x="969162" y="0"/>
                </a:lnTo>
                <a:cubicBezTo>
                  <a:pt x="969370" y="50678"/>
                  <a:pt x="948957" y="96532"/>
                  <a:pt x="915825" y="129717"/>
                </a:cubicBezTo>
                <a:lnTo>
                  <a:pt x="907477" y="135348"/>
                </a:lnTo>
                <a:lnTo>
                  <a:pt x="1247344" y="837459"/>
                </a:lnTo>
                <a:cubicBezTo>
                  <a:pt x="1271963" y="888726"/>
                  <a:pt x="1250621" y="950691"/>
                  <a:pt x="1199332" y="975329"/>
                </a:cubicBezTo>
                <a:cubicBezTo>
                  <a:pt x="1148043" y="1000337"/>
                  <a:pt x="1086496" y="978987"/>
                  <a:pt x="1061877" y="927303"/>
                </a:cubicBezTo>
                <a:lnTo>
                  <a:pt x="739382" y="261080"/>
                </a:lnTo>
                <a:lnTo>
                  <a:pt x="739382" y="464903"/>
                </a:lnTo>
                <a:cubicBezTo>
                  <a:pt x="739382" y="521929"/>
                  <a:pt x="693017" y="567882"/>
                  <a:pt x="636391" y="567882"/>
                </a:cubicBezTo>
                <a:cubicBezTo>
                  <a:pt x="579355" y="567882"/>
                  <a:pt x="533401" y="521929"/>
                  <a:pt x="533401" y="464903"/>
                </a:cubicBezTo>
                <a:lnTo>
                  <a:pt x="533401" y="229642"/>
                </a:lnTo>
                <a:lnTo>
                  <a:pt x="195688" y="927303"/>
                </a:lnTo>
                <a:cubicBezTo>
                  <a:pt x="171069" y="978987"/>
                  <a:pt x="109522" y="1000337"/>
                  <a:pt x="58233" y="975329"/>
                </a:cubicBezTo>
                <a:cubicBezTo>
                  <a:pt x="6944" y="950691"/>
                  <a:pt x="-14398" y="888726"/>
                  <a:pt x="10221" y="837459"/>
                </a:cubicBezTo>
                <a:lnTo>
                  <a:pt x="364990" y="104563"/>
                </a:lnTo>
                <a:lnTo>
                  <a:pt x="342650" y="71418"/>
                </a:lnTo>
                <a:cubicBezTo>
                  <a:pt x="333373" y="49472"/>
                  <a:pt x="328244" y="25339"/>
                  <a:pt x="328244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87"/>
          <p:cNvSpPr/>
          <p:nvPr/>
        </p:nvSpPr>
        <p:spPr>
          <a:xfrm>
            <a:off x="2407350" y="1203778"/>
            <a:ext cx="4301100" cy="179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87"/>
          <p:cNvSpPr txBox="1"/>
          <p:nvPr/>
        </p:nvSpPr>
        <p:spPr>
          <a:xfrm>
            <a:off x="2544325" y="1515175"/>
            <a:ext cx="43011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Do the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time of the day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, the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day of the week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have impacts on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transit time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6" name="Google Shape;886;p88"/>
          <p:cNvCxnSpPr/>
          <p:nvPr/>
        </p:nvCxnSpPr>
        <p:spPr>
          <a:xfrm>
            <a:off x="555925" y="8944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7" name="Google Shape;887;p88"/>
          <p:cNvSpPr txBox="1"/>
          <p:nvPr/>
        </p:nvSpPr>
        <p:spPr>
          <a:xfrm>
            <a:off x="477250" y="2941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Helvetica Neue"/>
                <a:ea typeface="Helvetica Neue"/>
                <a:cs typeface="Helvetica Neue"/>
                <a:sym typeface="Helvetica Neue"/>
              </a:rPr>
              <a:t>By subdivisions, times, days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8" name="Google Shape;888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9" name="Google Shape;889;p88"/>
          <p:cNvPicPr preferRelativeResize="0"/>
          <p:nvPr/>
        </p:nvPicPr>
        <p:blipFill rotWithShape="1">
          <a:blip r:embed="rId3">
            <a:alphaModFix/>
          </a:blip>
          <a:srcRect b="0" l="0" r="68687" t="0"/>
          <a:stretch/>
        </p:blipFill>
        <p:spPr>
          <a:xfrm>
            <a:off x="454716" y="960100"/>
            <a:ext cx="2578449" cy="38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88"/>
          <p:cNvPicPr preferRelativeResize="0"/>
          <p:nvPr/>
        </p:nvPicPr>
        <p:blipFill rotWithShape="1">
          <a:blip r:embed="rId3">
            <a:alphaModFix/>
          </a:blip>
          <a:srcRect b="0" l="87332" r="0" t="0"/>
          <a:stretch/>
        </p:blipFill>
        <p:spPr>
          <a:xfrm>
            <a:off x="7646185" y="960100"/>
            <a:ext cx="1043099" cy="38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1" name="Google Shape;891;p88"/>
          <p:cNvPicPr preferRelativeResize="0"/>
          <p:nvPr/>
        </p:nvPicPr>
        <p:blipFill rotWithShape="1">
          <a:blip r:embed="rId3">
            <a:alphaModFix/>
          </a:blip>
          <a:srcRect b="95872" l="0" r="0" t="0"/>
          <a:stretch/>
        </p:blipFill>
        <p:spPr>
          <a:xfrm>
            <a:off x="454725" y="960100"/>
            <a:ext cx="8234550" cy="159375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p88"/>
          <p:cNvSpPr/>
          <p:nvPr/>
        </p:nvSpPr>
        <p:spPr>
          <a:xfrm>
            <a:off x="770875" y="4313975"/>
            <a:ext cx="548700" cy="49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3" name="Google Shape;893;p88"/>
          <p:cNvSpPr/>
          <p:nvPr/>
        </p:nvSpPr>
        <p:spPr>
          <a:xfrm>
            <a:off x="2295625" y="4313975"/>
            <a:ext cx="548700" cy="49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4" name="Google Shape;894;p88"/>
          <p:cNvSpPr txBox="1"/>
          <p:nvPr/>
        </p:nvSpPr>
        <p:spPr>
          <a:xfrm>
            <a:off x="1319575" y="4754200"/>
            <a:ext cx="1268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Peak hours</a:t>
            </a:r>
            <a:endParaRPr sz="1300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99" name="Google Shape;899;p89"/>
          <p:cNvCxnSpPr/>
          <p:nvPr/>
        </p:nvCxnSpPr>
        <p:spPr>
          <a:xfrm>
            <a:off x="555925" y="8944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0" name="Google Shape;900;p89"/>
          <p:cNvSpPr txBox="1"/>
          <p:nvPr/>
        </p:nvSpPr>
        <p:spPr>
          <a:xfrm>
            <a:off x="477250" y="2941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Helvetica Neue"/>
                <a:ea typeface="Helvetica Neue"/>
                <a:cs typeface="Helvetica Neue"/>
                <a:sym typeface="Helvetica Neue"/>
              </a:rPr>
              <a:t>By subdivisions, times, days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1" name="Google Shape;901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02" name="Google Shape;902;p89"/>
          <p:cNvPicPr preferRelativeResize="0"/>
          <p:nvPr/>
        </p:nvPicPr>
        <p:blipFill rotWithShape="1">
          <a:blip r:embed="rId3">
            <a:alphaModFix/>
          </a:blip>
          <a:srcRect b="0" l="0" r="40255" t="3827"/>
          <a:stretch/>
        </p:blipFill>
        <p:spPr>
          <a:xfrm>
            <a:off x="454725" y="1107950"/>
            <a:ext cx="4919548" cy="3713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89"/>
          <p:cNvPicPr preferRelativeResize="0"/>
          <p:nvPr/>
        </p:nvPicPr>
        <p:blipFill rotWithShape="1">
          <a:blip r:embed="rId3">
            <a:alphaModFix/>
          </a:blip>
          <a:srcRect b="0" l="87472" r="0" t="0"/>
          <a:stretch/>
        </p:blipFill>
        <p:spPr>
          <a:xfrm>
            <a:off x="7657735" y="960100"/>
            <a:ext cx="1031551" cy="3861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89"/>
          <p:cNvPicPr preferRelativeResize="0"/>
          <p:nvPr/>
        </p:nvPicPr>
        <p:blipFill rotWithShape="1">
          <a:blip r:embed="rId3">
            <a:alphaModFix/>
          </a:blip>
          <a:srcRect b="96170" l="0" r="0" t="0"/>
          <a:stretch/>
        </p:blipFill>
        <p:spPr>
          <a:xfrm>
            <a:off x="454725" y="960100"/>
            <a:ext cx="8234550" cy="147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9" name="Google Shape;909;p90"/>
          <p:cNvCxnSpPr/>
          <p:nvPr/>
        </p:nvCxnSpPr>
        <p:spPr>
          <a:xfrm>
            <a:off x="555925" y="8944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10" name="Google Shape;910;p90"/>
          <p:cNvSpPr txBox="1"/>
          <p:nvPr/>
        </p:nvSpPr>
        <p:spPr>
          <a:xfrm>
            <a:off x="477250" y="294125"/>
            <a:ext cx="6326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Helvetica Neue"/>
                <a:ea typeface="Helvetica Neue"/>
                <a:cs typeface="Helvetica Neue"/>
                <a:sym typeface="Helvetica Neue"/>
              </a:rPr>
              <a:t>By subdivisions, times, days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1" name="Google Shape;911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2" name="Google Shape;912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713" y="960100"/>
            <a:ext cx="8234574" cy="3861299"/>
          </a:xfrm>
          <a:prstGeom prst="rect">
            <a:avLst/>
          </a:prstGeom>
          <a:noFill/>
          <a:ln>
            <a:noFill/>
          </a:ln>
        </p:spPr>
      </p:pic>
      <p:sp>
        <p:nvSpPr>
          <p:cNvPr id="913" name="Google Shape;913;p90"/>
          <p:cNvSpPr/>
          <p:nvPr/>
        </p:nvSpPr>
        <p:spPr>
          <a:xfrm>
            <a:off x="5430050" y="4258450"/>
            <a:ext cx="548700" cy="491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4" name="Google Shape;914;p90"/>
          <p:cNvSpPr txBox="1"/>
          <p:nvPr/>
        </p:nvSpPr>
        <p:spPr>
          <a:xfrm>
            <a:off x="5037950" y="4754200"/>
            <a:ext cx="1593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0000"/>
                </a:solidFill>
                <a:latin typeface="Questrial"/>
                <a:ea typeface="Questrial"/>
                <a:cs typeface="Questrial"/>
                <a:sym typeface="Questrial"/>
              </a:rPr>
              <a:t>Service starts late</a:t>
            </a:r>
            <a:endParaRPr sz="1300">
              <a:solidFill>
                <a:srgbClr val="FF0000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b="16324" l="0" r="0" t="0"/>
          <a:stretch/>
        </p:blipFill>
        <p:spPr>
          <a:xfrm>
            <a:off x="3179288" y="2157863"/>
            <a:ext cx="2451575" cy="230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37"/>
          <p:cNvSpPr txBox="1"/>
          <p:nvPr/>
        </p:nvSpPr>
        <p:spPr>
          <a:xfrm>
            <a:off x="546300" y="1412063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The Transportation Network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1901375" y="2678438"/>
            <a:ext cx="1537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Grocery Stores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7" name="Google Shape;327;p37"/>
          <p:cNvSpPr txBox="1"/>
          <p:nvPr/>
        </p:nvSpPr>
        <p:spPr>
          <a:xfrm>
            <a:off x="5284150" y="1869763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Hospitals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8" name="Google Shape;328;p37"/>
          <p:cNvSpPr txBox="1"/>
          <p:nvPr/>
        </p:nvSpPr>
        <p:spPr>
          <a:xfrm>
            <a:off x="3731625" y="1793563"/>
            <a:ext cx="123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Schools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9" name="Google Shape;329;p37"/>
          <p:cNvSpPr txBox="1"/>
          <p:nvPr/>
        </p:nvSpPr>
        <p:spPr>
          <a:xfrm>
            <a:off x="4839350" y="4359213"/>
            <a:ext cx="993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Libraries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330" name="Google Shape;330;p37"/>
          <p:cNvSpPr txBox="1"/>
          <p:nvPr/>
        </p:nvSpPr>
        <p:spPr>
          <a:xfrm>
            <a:off x="5705275" y="3293563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Cultural Amenities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1" name="Google Shape;331;p37"/>
          <p:cNvSpPr txBox="1"/>
          <p:nvPr/>
        </p:nvSpPr>
        <p:spPr>
          <a:xfrm>
            <a:off x="2656175" y="3789913"/>
            <a:ext cx="86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Helvetica Neue"/>
                <a:ea typeface="Helvetica Neue"/>
                <a:cs typeface="Helvetica Neue"/>
                <a:sym typeface="Helvetica Neue"/>
              </a:rPr>
              <a:t>Parks</a:t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2" name="Google Shape;332;p37"/>
          <p:cNvSpPr txBox="1"/>
          <p:nvPr/>
        </p:nvSpPr>
        <p:spPr>
          <a:xfrm>
            <a:off x="3464475" y="4359213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Population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3" name="Google Shape;333;p37"/>
          <p:cNvSpPr/>
          <p:nvPr/>
        </p:nvSpPr>
        <p:spPr>
          <a:xfrm rot="2531962">
            <a:off x="2783351" y="1849854"/>
            <a:ext cx="746748" cy="250618"/>
          </a:xfrm>
          <a:prstGeom prst="rightArrow">
            <a:avLst>
              <a:gd fmla="val 38910" name="adj1"/>
              <a:gd fmla="val 83679" name="adj2"/>
            </a:avLst>
          </a:prstGeom>
          <a:solidFill>
            <a:srgbClr val="980000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37"/>
          <p:cNvSpPr txBox="1"/>
          <p:nvPr/>
        </p:nvSpPr>
        <p:spPr>
          <a:xfrm>
            <a:off x="5604250" y="2435850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Population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5" name="Google Shape;335;p37"/>
          <p:cNvSpPr txBox="1"/>
          <p:nvPr/>
        </p:nvSpPr>
        <p:spPr>
          <a:xfrm>
            <a:off x="5556925" y="3916438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Population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6" name="Google Shape;336;p37"/>
          <p:cNvSpPr txBox="1"/>
          <p:nvPr/>
        </p:nvSpPr>
        <p:spPr>
          <a:xfrm>
            <a:off x="2321450" y="2235988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Population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37"/>
          <p:cNvSpPr txBox="1"/>
          <p:nvPr/>
        </p:nvSpPr>
        <p:spPr>
          <a:xfrm>
            <a:off x="2180100" y="3438263"/>
            <a:ext cx="272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Population</a:t>
            </a:r>
            <a:endParaRPr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37"/>
          <p:cNvSpPr txBox="1"/>
          <p:nvPr>
            <p:ph type="title"/>
          </p:nvPr>
        </p:nvSpPr>
        <p:spPr>
          <a:xfrm>
            <a:off x="546300" y="384088"/>
            <a:ext cx="4878600" cy="110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It’s all about resource distribution.</a:t>
            </a:r>
            <a:endParaRPr b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8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Google Shape;919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20" name="Google Shape;920;p91"/>
          <p:cNvSpPr/>
          <p:nvPr/>
        </p:nvSpPr>
        <p:spPr>
          <a:xfrm>
            <a:off x="3018315" y="3541989"/>
            <a:ext cx="3146100" cy="616800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91"/>
          <p:cNvSpPr/>
          <p:nvPr/>
        </p:nvSpPr>
        <p:spPr>
          <a:xfrm>
            <a:off x="2337550" y="1169648"/>
            <a:ext cx="4430160" cy="93528"/>
          </a:xfrm>
          <a:custGeom>
            <a:rect b="b" l="l" r="r" t="t"/>
            <a:pathLst>
              <a:path extrusionOk="0" h="21600" w="21600">
                <a:moveTo>
                  <a:pt x="21367" y="0"/>
                </a:moveTo>
                <a:lnTo>
                  <a:pt x="233" y="0"/>
                </a:lnTo>
                <a:cubicBezTo>
                  <a:pt x="104" y="0"/>
                  <a:pt x="0" y="4888"/>
                  <a:pt x="0" y="10800"/>
                </a:cubicBezTo>
                <a:cubicBezTo>
                  <a:pt x="0" y="16712"/>
                  <a:pt x="105" y="21600"/>
                  <a:pt x="233" y="21600"/>
                </a:cubicBezTo>
                <a:lnTo>
                  <a:pt x="21367" y="21600"/>
                </a:lnTo>
                <a:cubicBezTo>
                  <a:pt x="21496" y="21600"/>
                  <a:pt x="21600" y="16712"/>
                  <a:pt x="21600" y="10800"/>
                </a:cubicBezTo>
                <a:cubicBezTo>
                  <a:pt x="21600" y="4888"/>
                  <a:pt x="21496" y="0"/>
                  <a:pt x="21367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91"/>
          <p:cNvSpPr/>
          <p:nvPr/>
        </p:nvSpPr>
        <p:spPr>
          <a:xfrm>
            <a:off x="2376300" y="3059574"/>
            <a:ext cx="4430160" cy="93528"/>
          </a:xfrm>
          <a:custGeom>
            <a:rect b="b" l="l" r="r" t="t"/>
            <a:pathLst>
              <a:path extrusionOk="0" h="21600" w="21600">
                <a:moveTo>
                  <a:pt x="21367" y="0"/>
                </a:moveTo>
                <a:lnTo>
                  <a:pt x="233" y="0"/>
                </a:lnTo>
                <a:cubicBezTo>
                  <a:pt x="104" y="0"/>
                  <a:pt x="0" y="4888"/>
                  <a:pt x="0" y="10800"/>
                </a:cubicBezTo>
                <a:cubicBezTo>
                  <a:pt x="0" y="16712"/>
                  <a:pt x="105" y="21600"/>
                  <a:pt x="233" y="21600"/>
                </a:cubicBezTo>
                <a:lnTo>
                  <a:pt x="21367" y="21600"/>
                </a:lnTo>
                <a:cubicBezTo>
                  <a:pt x="21496" y="21600"/>
                  <a:pt x="21600" y="16712"/>
                  <a:pt x="21600" y="10800"/>
                </a:cubicBezTo>
                <a:cubicBezTo>
                  <a:pt x="21600" y="4888"/>
                  <a:pt x="21496" y="0"/>
                  <a:pt x="21367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91"/>
          <p:cNvSpPr/>
          <p:nvPr/>
        </p:nvSpPr>
        <p:spPr>
          <a:xfrm>
            <a:off x="4291769" y="862425"/>
            <a:ext cx="544777" cy="437283"/>
          </a:xfrm>
          <a:custGeom>
            <a:rect b="b" l="l" r="r" t="t"/>
            <a:pathLst>
              <a:path extrusionOk="0" h="526847" w="640914">
                <a:moveTo>
                  <a:pt x="308141" y="0"/>
                </a:moveTo>
                <a:cubicBezTo>
                  <a:pt x="365187" y="0"/>
                  <a:pt x="411138" y="45953"/>
                  <a:pt x="411138" y="102979"/>
                </a:cubicBezTo>
                <a:lnTo>
                  <a:pt x="411138" y="205154"/>
                </a:lnTo>
                <a:lnTo>
                  <a:pt x="457898" y="205154"/>
                </a:lnTo>
                <a:cubicBezTo>
                  <a:pt x="558842" y="205562"/>
                  <a:pt x="640914" y="287632"/>
                  <a:pt x="640914" y="388571"/>
                </a:cubicBezTo>
                <a:lnTo>
                  <a:pt x="411138" y="388571"/>
                </a:lnTo>
                <a:lnTo>
                  <a:pt x="411138" y="526847"/>
                </a:lnTo>
                <a:lnTo>
                  <a:pt x="205154" y="526847"/>
                </a:lnTo>
                <a:lnTo>
                  <a:pt x="205154" y="388571"/>
                </a:lnTo>
                <a:lnTo>
                  <a:pt x="0" y="388571"/>
                </a:lnTo>
                <a:cubicBezTo>
                  <a:pt x="0" y="287216"/>
                  <a:pt x="82072" y="205154"/>
                  <a:pt x="183402" y="205154"/>
                </a:cubicBezTo>
                <a:lnTo>
                  <a:pt x="205154" y="205154"/>
                </a:lnTo>
                <a:lnTo>
                  <a:pt x="205154" y="102979"/>
                </a:lnTo>
                <a:cubicBezTo>
                  <a:pt x="204743" y="45953"/>
                  <a:pt x="251106" y="0"/>
                  <a:pt x="308141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91"/>
          <p:cNvSpPr/>
          <p:nvPr/>
        </p:nvSpPr>
        <p:spPr>
          <a:xfrm>
            <a:off x="4051349" y="3161979"/>
            <a:ext cx="1068930" cy="818202"/>
          </a:xfrm>
          <a:custGeom>
            <a:rect b="b" l="l" r="r" t="t"/>
            <a:pathLst>
              <a:path extrusionOk="0" h="985785" w="1257565">
                <a:moveTo>
                  <a:pt x="328244" y="0"/>
                </a:moveTo>
                <a:lnTo>
                  <a:pt x="969162" y="0"/>
                </a:lnTo>
                <a:cubicBezTo>
                  <a:pt x="969370" y="50678"/>
                  <a:pt x="948957" y="96532"/>
                  <a:pt x="915825" y="129717"/>
                </a:cubicBezTo>
                <a:lnTo>
                  <a:pt x="907477" y="135348"/>
                </a:lnTo>
                <a:lnTo>
                  <a:pt x="1247344" y="837459"/>
                </a:lnTo>
                <a:cubicBezTo>
                  <a:pt x="1271963" y="888726"/>
                  <a:pt x="1250621" y="950691"/>
                  <a:pt x="1199332" y="975329"/>
                </a:cubicBezTo>
                <a:cubicBezTo>
                  <a:pt x="1148043" y="1000337"/>
                  <a:pt x="1086496" y="978987"/>
                  <a:pt x="1061877" y="927303"/>
                </a:cubicBezTo>
                <a:lnTo>
                  <a:pt x="739382" y="261080"/>
                </a:lnTo>
                <a:lnTo>
                  <a:pt x="739382" y="464903"/>
                </a:lnTo>
                <a:cubicBezTo>
                  <a:pt x="739382" y="521929"/>
                  <a:pt x="693017" y="567882"/>
                  <a:pt x="636391" y="567882"/>
                </a:cubicBezTo>
                <a:cubicBezTo>
                  <a:pt x="579355" y="567882"/>
                  <a:pt x="533401" y="521929"/>
                  <a:pt x="533401" y="464903"/>
                </a:cubicBezTo>
                <a:lnTo>
                  <a:pt x="533401" y="229642"/>
                </a:lnTo>
                <a:lnTo>
                  <a:pt x="195688" y="927303"/>
                </a:lnTo>
                <a:cubicBezTo>
                  <a:pt x="171069" y="978987"/>
                  <a:pt x="109522" y="1000337"/>
                  <a:pt x="58233" y="975329"/>
                </a:cubicBezTo>
                <a:cubicBezTo>
                  <a:pt x="6944" y="950691"/>
                  <a:pt x="-14398" y="888726"/>
                  <a:pt x="10221" y="837459"/>
                </a:cubicBezTo>
                <a:lnTo>
                  <a:pt x="364990" y="104563"/>
                </a:lnTo>
                <a:lnTo>
                  <a:pt x="342650" y="71418"/>
                </a:lnTo>
                <a:cubicBezTo>
                  <a:pt x="333373" y="49472"/>
                  <a:pt x="328244" y="25339"/>
                  <a:pt x="328244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91"/>
          <p:cNvSpPr/>
          <p:nvPr/>
        </p:nvSpPr>
        <p:spPr>
          <a:xfrm>
            <a:off x="2407350" y="1203778"/>
            <a:ext cx="4301100" cy="179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91"/>
          <p:cNvSpPr txBox="1"/>
          <p:nvPr/>
        </p:nvSpPr>
        <p:spPr>
          <a:xfrm>
            <a:off x="2652650" y="1528825"/>
            <a:ext cx="40557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How do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subdivisions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differ regarding to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transit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b="1" lang="en" sz="2400">
                <a:latin typeface="Helvetica Neue"/>
                <a:ea typeface="Helvetica Neue"/>
                <a:cs typeface="Helvetica Neue"/>
                <a:sym typeface="Helvetica Neue"/>
              </a:rPr>
              <a:t>amenities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1" name="Google Shape;931;p92"/>
          <p:cNvCxnSpPr/>
          <p:nvPr/>
        </p:nvCxnSpPr>
        <p:spPr>
          <a:xfrm>
            <a:off x="81497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2" name="Google Shape;932;p92"/>
          <p:cNvSpPr txBox="1"/>
          <p:nvPr/>
        </p:nvSpPr>
        <p:spPr>
          <a:xfrm>
            <a:off x="602150" y="297325"/>
            <a:ext cx="678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Helvetica Neue"/>
                <a:ea typeface="Helvetica Neue"/>
                <a:cs typeface="Helvetica Neue"/>
                <a:sym typeface="Helvetica Neue"/>
              </a:rPr>
              <a:t>Different influences on subdivisions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933" name="Google Shape;93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50" y="1020500"/>
            <a:ext cx="7782124" cy="39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5" name="Google Shape;935;p92"/>
          <p:cNvSpPr/>
          <p:nvPr/>
        </p:nvSpPr>
        <p:spPr>
          <a:xfrm>
            <a:off x="814975" y="4083325"/>
            <a:ext cx="696000" cy="4497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92"/>
          <p:cNvSpPr/>
          <p:nvPr/>
        </p:nvSpPr>
        <p:spPr>
          <a:xfrm>
            <a:off x="4166325" y="851475"/>
            <a:ext cx="919500" cy="5331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1" name="Google Shape;94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150" y="1020500"/>
            <a:ext cx="7782124" cy="3942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42" name="Google Shape;942;p93"/>
          <p:cNvCxnSpPr/>
          <p:nvPr/>
        </p:nvCxnSpPr>
        <p:spPr>
          <a:xfrm>
            <a:off x="81497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3" name="Google Shape;943;p93"/>
          <p:cNvSpPr txBox="1"/>
          <p:nvPr/>
        </p:nvSpPr>
        <p:spPr>
          <a:xfrm>
            <a:off x="602150" y="297325"/>
            <a:ext cx="67854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latin typeface="Helvetica Neue"/>
                <a:ea typeface="Helvetica Neue"/>
                <a:cs typeface="Helvetica Neue"/>
                <a:sym typeface="Helvetica Neue"/>
              </a:rPr>
              <a:t>Different influences on subdivisions</a:t>
            </a:r>
            <a:endParaRPr b="1" sz="2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44" name="Google Shape;944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45" name="Google Shape;945;p93"/>
          <p:cNvPicPr preferRelativeResize="0"/>
          <p:nvPr/>
        </p:nvPicPr>
        <p:blipFill rotWithShape="1">
          <a:blip r:embed="rId4">
            <a:alphaModFix/>
          </a:blip>
          <a:srcRect b="0" l="1146" r="0" t="0"/>
          <a:stretch/>
        </p:blipFill>
        <p:spPr>
          <a:xfrm>
            <a:off x="242325" y="1338350"/>
            <a:ext cx="4762925" cy="3040924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93"/>
          <p:cNvSpPr/>
          <p:nvPr/>
        </p:nvSpPr>
        <p:spPr>
          <a:xfrm>
            <a:off x="2848650" y="3068475"/>
            <a:ext cx="265200" cy="33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1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947" name="Google Shape;947;p93"/>
          <p:cNvSpPr/>
          <p:nvPr/>
        </p:nvSpPr>
        <p:spPr>
          <a:xfrm>
            <a:off x="1790125" y="2344400"/>
            <a:ext cx="265200" cy="33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1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948" name="Google Shape;948;p93"/>
          <p:cNvSpPr/>
          <p:nvPr/>
        </p:nvSpPr>
        <p:spPr>
          <a:xfrm>
            <a:off x="1005925" y="2946575"/>
            <a:ext cx="265200" cy="33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1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949" name="Google Shape;949;p93"/>
          <p:cNvSpPr/>
          <p:nvPr/>
        </p:nvSpPr>
        <p:spPr>
          <a:xfrm>
            <a:off x="1691300" y="1403700"/>
            <a:ext cx="265200" cy="334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0000"/>
                </a:solidFill>
              </a:rPr>
              <a:t>1</a:t>
            </a:r>
            <a:endParaRPr sz="1200">
              <a:solidFill>
                <a:srgbClr val="FF0000"/>
              </a:solidFill>
            </a:endParaRPr>
          </a:p>
        </p:txBody>
      </p:sp>
      <p:sp>
        <p:nvSpPr>
          <p:cNvPr id="950" name="Google Shape;950;p93"/>
          <p:cNvSpPr/>
          <p:nvPr/>
        </p:nvSpPr>
        <p:spPr>
          <a:xfrm>
            <a:off x="1956500" y="3402975"/>
            <a:ext cx="265200" cy="334500"/>
          </a:xfrm>
          <a:prstGeom prst="rect">
            <a:avLst/>
          </a:prstGeom>
          <a:noFill/>
          <a:ln cap="flat" cmpd="sng" w="19050">
            <a:solidFill>
              <a:srgbClr val="A2B9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B969"/>
                </a:solidFill>
              </a:rPr>
              <a:t>2</a:t>
            </a:r>
            <a:endParaRPr sz="1200">
              <a:solidFill>
                <a:srgbClr val="A2B969"/>
              </a:solidFill>
            </a:endParaRPr>
          </a:p>
        </p:txBody>
      </p:sp>
      <p:sp>
        <p:nvSpPr>
          <p:cNvPr id="951" name="Google Shape;951;p93"/>
          <p:cNvSpPr/>
          <p:nvPr/>
        </p:nvSpPr>
        <p:spPr>
          <a:xfrm>
            <a:off x="2800850" y="2009900"/>
            <a:ext cx="265200" cy="334500"/>
          </a:xfrm>
          <a:prstGeom prst="rect">
            <a:avLst/>
          </a:prstGeom>
          <a:noFill/>
          <a:ln cap="flat" cmpd="sng" w="19050">
            <a:solidFill>
              <a:srgbClr val="A2B9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B969"/>
                </a:solidFill>
              </a:rPr>
              <a:t>2</a:t>
            </a:r>
            <a:endParaRPr sz="1200">
              <a:solidFill>
                <a:srgbClr val="A2B969"/>
              </a:solidFill>
            </a:endParaRPr>
          </a:p>
        </p:txBody>
      </p:sp>
      <p:sp>
        <p:nvSpPr>
          <p:cNvPr id="952" name="Google Shape;952;p93"/>
          <p:cNvSpPr/>
          <p:nvPr/>
        </p:nvSpPr>
        <p:spPr>
          <a:xfrm>
            <a:off x="3345350" y="1874100"/>
            <a:ext cx="265200" cy="334500"/>
          </a:xfrm>
          <a:prstGeom prst="rect">
            <a:avLst/>
          </a:prstGeom>
          <a:noFill/>
          <a:ln cap="flat" cmpd="sng" w="19050">
            <a:solidFill>
              <a:srgbClr val="A2B96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A2B969"/>
                </a:solidFill>
              </a:rPr>
              <a:t>2</a:t>
            </a:r>
            <a:endParaRPr sz="1200">
              <a:solidFill>
                <a:srgbClr val="A2B969"/>
              </a:solidFill>
            </a:endParaRPr>
          </a:p>
        </p:txBody>
      </p:sp>
      <p:sp>
        <p:nvSpPr>
          <p:cNvPr id="953" name="Google Shape;953;p93"/>
          <p:cNvSpPr/>
          <p:nvPr/>
        </p:nvSpPr>
        <p:spPr>
          <a:xfrm>
            <a:off x="2952488" y="4127050"/>
            <a:ext cx="265200" cy="334500"/>
          </a:xfrm>
          <a:prstGeom prst="rect">
            <a:avLst/>
          </a:prstGeom>
          <a:noFill/>
          <a:ln cap="flat" cmpd="sng" w="19050">
            <a:solidFill>
              <a:srgbClr val="4CC1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C1EF"/>
                </a:solidFill>
              </a:rPr>
              <a:t>4</a:t>
            </a:r>
            <a:endParaRPr sz="1200">
              <a:solidFill>
                <a:srgbClr val="4CC1EF"/>
              </a:solidFill>
            </a:endParaRPr>
          </a:p>
        </p:txBody>
      </p:sp>
      <p:sp>
        <p:nvSpPr>
          <p:cNvPr id="954" name="Google Shape;954;p93"/>
          <p:cNvSpPr/>
          <p:nvPr/>
        </p:nvSpPr>
        <p:spPr>
          <a:xfrm>
            <a:off x="4108213" y="3333775"/>
            <a:ext cx="265200" cy="334500"/>
          </a:xfrm>
          <a:prstGeom prst="rect">
            <a:avLst/>
          </a:prstGeom>
          <a:noFill/>
          <a:ln cap="flat" cmpd="sng" w="19050">
            <a:solidFill>
              <a:srgbClr val="4CC1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C1EF"/>
                </a:solidFill>
              </a:rPr>
              <a:t>4</a:t>
            </a:r>
            <a:endParaRPr sz="1200">
              <a:solidFill>
                <a:srgbClr val="4CC1EF"/>
              </a:solidFill>
            </a:endParaRPr>
          </a:p>
        </p:txBody>
      </p:sp>
      <p:sp>
        <p:nvSpPr>
          <p:cNvPr id="955" name="Google Shape;955;p93"/>
          <p:cNvSpPr/>
          <p:nvPr/>
        </p:nvSpPr>
        <p:spPr>
          <a:xfrm>
            <a:off x="814963" y="1472875"/>
            <a:ext cx="265200" cy="334500"/>
          </a:xfrm>
          <a:prstGeom prst="rect">
            <a:avLst/>
          </a:prstGeom>
          <a:noFill/>
          <a:ln cap="flat" cmpd="sng" w="19050">
            <a:solidFill>
              <a:srgbClr val="4CC1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C1EF"/>
                </a:solidFill>
              </a:rPr>
              <a:t>4</a:t>
            </a:r>
            <a:endParaRPr sz="1200">
              <a:solidFill>
                <a:srgbClr val="4CC1EF"/>
              </a:solidFill>
            </a:endParaRPr>
          </a:p>
        </p:txBody>
      </p:sp>
      <p:sp>
        <p:nvSpPr>
          <p:cNvPr id="956" name="Google Shape;956;p93"/>
          <p:cNvSpPr/>
          <p:nvPr/>
        </p:nvSpPr>
        <p:spPr>
          <a:xfrm>
            <a:off x="3610538" y="2277725"/>
            <a:ext cx="265200" cy="334500"/>
          </a:xfrm>
          <a:prstGeom prst="rect">
            <a:avLst/>
          </a:prstGeom>
          <a:noFill/>
          <a:ln cap="flat" cmpd="sng" w="19050">
            <a:solidFill>
              <a:srgbClr val="4CC1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C1EF"/>
                </a:solidFill>
              </a:rPr>
              <a:t>4</a:t>
            </a:r>
            <a:endParaRPr sz="1200">
              <a:solidFill>
                <a:srgbClr val="4CC1EF"/>
              </a:solidFill>
            </a:endParaRPr>
          </a:p>
        </p:txBody>
      </p:sp>
      <p:sp>
        <p:nvSpPr>
          <p:cNvPr id="957" name="Google Shape;957;p93"/>
          <p:cNvSpPr/>
          <p:nvPr/>
        </p:nvSpPr>
        <p:spPr>
          <a:xfrm>
            <a:off x="4439388" y="2208600"/>
            <a:ext cx="265200" cy="334500"/>
          </a:xfrm>
          <a:prstGeom prst="rect">
            <a:avLst/>
          </a:prstGeom>
          <a:noFill/>
          <a:ln cap="flat" cmpd="sng" w="19050">
            <a:solidFill>
              <a:srgbClr val="4CC1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CC1EF"/>
                </a:solidFill>
              </a:rPr>
              <a:t>4</a:t>
            </a:r>
            <a:endParaRPr sz="1200">
              <a:solidFill>
                <a:srgbClr val="4CC1EF"/>
              </a:solidFill>
            </a:endParaRPr>
          </a:p>
        </p:txBody>
      </p:sp>
      <p:sp>
        <p:nvSpPr>
          <p:cNvPr id="958" name="Google Shape;958;p93"/>
          <p:cNvSpPr/>
          <p:nvPr/>
        </p:nvSpPr>
        <p:spPr>
          <a:xfrm>
            <a:off x="726675" y="2215050"/>
            <a:ext cx="461400" cy="276900"/>
          </a:xfrm>
          <a:prstGeom prst="ellipse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3"/>
          <p:cNvSpPr/>
          <p:nvPr/>
        </p:nvSpPr>
        <p:spPr>
          <a:xfrm>
            <a:off x="2168613" y="2433300"/>
            <a:ext cx="461400" cy="2769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5" name="Google Shape;965;p94"/>
          <p:cNvSpPr/>
          <p:nvPr/>
        </p:nvSpPr>
        <p:spPr>
          <a:xfrm>
            <a:off x="3018315" y="3541989"/>
            <a:ext cx="3146100" cy="616800"/>
          </a:xfrm>
          <a:prstGeom prst="ellipse">
            <a:avLst/>
          </a:prstGeom>
          <a:solidFill>
            <a:srgbClr val="D3D3D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6" name="Google Shape;966;p94"/>
          <p:cNvSpPr/>
          <p:nvPr/>
        </p:nvSpPr>
        <p:spPr>
          <a:xfrm>
            <a:off x="1944624" y="1474450"/>
            <a:ext cx="5285736" cy="93528"/>
          </a:xfrm>
          <a:custGeom>
            <a:rect b="b" l="l" r="r" t="t"/>
            <a:pathLst>
              <a:path extrusionOk="0" h="21600" w="21600">
                <a:moveTo>
                  <a:pt x="21367" y="0"/>
                </a:moveTo>
                <a:lnTo>
                  <a:pt x="233" y="0"/>
                </a:lnTo>
                <a:cubicBezTo>
                  <a:pt x="104" y="0"/>
                  <a:pt x="0" y="4888"/>
                  <a:pt x="0" y="10800"/>
                </a:cubicBezTo>
                <a:cubicBezTo>
                  <a:pt x="0" y="16712"/>
                  <a:pt x="105" y="21600"/>
                  <a:pt x="233" y="21600"/>
                </a:cubicBezTo>
                <a:lnTo>
                  <a:pt x="21367" y="21600"/>
                </a:lnTo>
                <a:cubicBezTo>
                  <a:pt x="21496" y="21600"/>
                  <a:pt x="21600" y="16712"/>
                  <a:pt x="21600" y="10800"/>
                </a:cubicBezTo>
                <a:cubicBezTo>
                  <a:pt x="21600" y="4888"/>
                  <a:pt x="21496" y="0"/>
                  <a:pt x="21367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7" name="Google Shape;967;p94"/>
          <p:cNvSpPr/>
          <p:nvPr/>
        </p:nvSpPr>
        <p:spPr>
          <a:xfrm>
            <a:off x="1944624" y="3059575"/>
            <a:ext cx="5285736" cy="93528"/>
          </a:xfrm>
          <a:custGeom>
            <a:rect b="b" l="l" r="r" t="t"/>
            <a:pathLst>
              <a:path extrusionOk="0" h="21600" w="21600">
                <a:moveTo>
                  <a:pt x="21367" y="0"/>
                </a:moveTo>
                <a:lnTo>
                  <a:pt x="233" y="0"/>
                </a:lnTo>
                <a:cubicBezTo>
                  <a:pt x="104" y="0"/>
                  <a:pt x="0" y="4888"/>
                  <a:pt x="0" y="10800"/>
                </a:cubicBezTo>
                <a:cubicBezTo>
                  <a:pt x="0" y="16712"/>
                  <a:pt x="105" y="21600"/>
                  <a:pt x="233" y="21600"/>
                </a:cubicBezTo>
                <a:lnTo>
                  <a:pt x="21367" y="21600"/>
                </a:lnTo>
                <a:cubicBezTo>
                  <a:pt x="21496" y="21600"/>
                  <a:pt x="21600" y="16712"/>
                  <a:pt x="21600" y="10800"/>
                </a:cubicBezTo>
                <a:cubicBezTo>
                  <a:pt x="21600" y="4888"/>
                  <a:pt x="21496" y="0"/>
                  <a:pt x="21367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8" name="Google Shape;968;p94"/>
          <p:cNvSpPr/>
          <p:nvPr/>
        </p:nvSpPr>
        <p:spPr>
          <a:xfrm>
            <a:off x="4291769" y="1167225"/>
            <a:ext cx="544777" cy="437283"/>
          </a:xfrm>
          <a:custGeom>
            <a:rect b="b" l="l" r="r" t="t"/>
            <a:pathLst>
              <a:path extrusionOk="0" h="526847" w="640914">
                <a:moveTo>
                  <a:pt x="308141" y="0"/>
                </a:moveTo>
                <a:cubicBezTo>
                  <a:pt x="365187" y="0"/>
                  <a:pt x="411138" y="45953"/>
                  <a:pt x="411138" y="102979"/>
                </a:cubicBezTo>
                <a:lnTo>
                  <a:pt x="411138" y="205154"/>
                </a:lnTo>
                <a:lnTo>
                  <a:pt x="457898" y="205154"/>
                </a:lnTo>
                <a:cubicBezTo>
                  <a:pt x="558842" y="205562"/>
                  <a:pt x="640914" y="287632"/>
                  <a:pt x="640914" y="388571"/>
                </a:cubicBezTo>
                <a:lnTo>
                  <a:pt x="411138" y="388571"/>
                </a:lnTo>
                <a:lnTo>
                  <a:pt x="411138" y="526847"/>
                </a:lnTo>
                <a:lnTo>
                  <a:pt x="205154" y="526847"/>
                </a:lnTo>
                <a:lnTo>
                  <a:pt x="205154" y="388571"/>
                </a:lnTo>
                <a:lnTo>
                  <a:pt x="0" y="388571"/>
                </a:lnTo>
                <a:cubicBezTo>
                  <a:pt x="0" y="287216"/>
                  <a:pt x="82072" y="205154"/>
                  <a:pt x="183402" y="205154"/>
                </a:cubicBezTo>
                <a:lnTo>
                  <a:pt x="205154" y="205154"/>
                </a:lnTo>
                <a:lnTo>
                  <a:pt x="205154" y="102979"/>
                </a:lnTo>
                <a:cubicBezTo>
                  <a:pt x="204743" y="45953"/>
                  <a:pt x="251106" y="0"/>
                  <a:pt x="308141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9" name="Google Shape;969;p94"/>
          <p:cNvSpPr/>
          <p:nvPr/>
        </p:nvSpPr>
        <p:spPr>
          <a:xfrm>
            <a:off x="4051349" y="3161979"/>
            <a:ext cx="1068930" cy="818202"/>
          </a:xfrm>
          <a:custGeom>
            <a:rect b="b" l="l" r="r" t="t"/>
            <a:pathLst>
              <a:path extrusionOk="0" h="985785" w="1257565">
                <a:moveTo>
                  <a:pt x="328244" y="0"/>
                </a:moveTo>
                <a:lnTo>
                  <a:pt x="969162" y="0"/>
                </a:lnTo>
                <a:cubicBezTo>
                  <a:pt x="969370" y="50678"/>
                  <a:pt x="948957" y="96532"/>
                  <a:pt x="915825" y="129717"/>
                </a:cubicBezTo>
                <a:lnTo>
                  <a:pt x="907477" y="135348"/>
                </a:lnTo>
                <a:lnTo>
                  <a:pt x="1247344" y="837459"/>
                </a:lnTo>
                <a:cubicBezTo>
                  <a:pt x="1271963" y="888726"/>
                  <a:pt x="1250621" y="950691"/>
                  <a:pt x="1199332" y="975329"/>
                </a:cubicBezTo>
                <a:cubicBezTo>
                  <a:pt x="1148043" y="1000337"/>
                  <a:pt x="1086496" y="978987"/>
                  <a:pt x="1061877" y="927303"/>
                </a:cubicBezTo>
                <a:lnTo>
                  <a:pt x="739382" y="261080"/>
                </a:lnTo>
                <a:lnTo>
                  <a:pt x="739382" y="464903"/>
                </a:lnTo>
                <a:cubicBezTo>
                  <a:pt x="739382" y="521929"/>
                  <a:pt x="693017" y="567882"/>
                  <a:pt x="636391" y="567882"/>
                </a:cubicBezTo>
                <a:cubicBezTo>
                  <a:pt x="579355" y="567882"/>
                  <a:pt x="533401" y="521929"/>
                  <a:pt x="533401" y="464903"/>
                </a:cubicBezTo>
                <a:lnTo>
                  <a:pt x="533401" y="229642"/>
                </a:lnTo>
                <a:lnTo>
                  <a:pt x="195688" y="927303"/>
                </a:lnTo>
                <a:cubicBezTo>
                  <a:pt x="171069" y="978987"/>
                  <a:pt x="109522" y="1000337"/>
                  <a:pt x="58233" y="975329"/>
                </a:cubicBezTo>
                <a:cubicBezTo>
                  <a:pt x="6944" y="950691"/>
                  <a:pt x="-14398" y="888726"/>
                  <a:pt x="10221" y="837459"/>
                </a:cubicBezTo>
                <a:lnTo>
                  <a:pt x="364990" y="104563"/>
                </a:lnTo>
                <a:lnTo>
                  <a:pt x="342650" y="71418"/>
                </a:lnTo>
                <a:cubicBezTo>
                  <a:pt x="333373" y="49472"/>
                  <a:pt x="328244" y="25339"/>
                  <a:pt x="328244" y="0"/>
                </a:cubicBezTo>
                <a:close/>
              </a:path>
            </a:pathLst>
          </a:custGeom>
          <a:solidFill>
            <a:srgbClr val="696969"/>
          </a:solidFill>
          <a:ln>
            <a:noFill/>
          </a:ln>
        </p:spPr>
        <p:txBody>
          <a:bodyPr anchorCtr="0" anchor="ctr" bIns="38100" lIns="38100" spcFirstLastPara="1" rIns="38100" wrap="square" tIns="381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0" name="Google Shape;970;p94"/>
          <p:cNvSpPr txBox="1"/>
          <p:nvPr/>
        </p:nvSpPr>
        <p:spPr>
          <a:xfrm>
            <a:off x="2110825" y="1818225"/>
            <a:ext cx="55344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How well does transit </a:t>
            </a:r>
            <a:r>
              <a:rPr b="1" lang="en" sz="2400" u="sng">
                <a:latin typeface="Helvetica Neue"/>
                <a:ea typeface="Helvetica Neue"/>
                <a:cs typeface="Helvetica Neue"/>
                <a:sym typeface="Helvetica Neue"/>
              </a:rPr>
              <a:t>accessibility</a:t>
            </a:r>
            <a:r>
              <a:rPr b="1" lang="en" sz="2400" u="sng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meet the </a:t>
            </a:r>
            <a:r>
              <a:rPr b="1" lang="en" sz="2400" u="sng">
                <a:latin typeface="Helvetica Neue"/>
                <a:ea typeface="Helvetica Neue"/>
                <a:cs typeface="Helvetica Neue"/>
                <a:sym typeface="Helvetica Neue"/>
              </a:rPr>
              <a:t>needs 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of the community</a:t>
            </a:r>
            <a:r>
              <a:rPr lang="en" sz="2400"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24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95"/>
          <p:cNvSpPr txBox="1"/>
          <p:nvPr>
            <p:ph idx="4294967295" type="body"/>
          </p:nvPr>
        </p:nvSpPr>
        <p:spPr>
          <a:xfrm>
            <a:off x="713225" y="1734200"/>
            <a:ext cx="84309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i="1"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optimized is the transit network for cultural amenities?</a:t>
            </a:r>
            <a:br>
              <a:rPr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492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Helvetica Neue"/>
              <a:buChar char="●"/>
            </a:pPr>
            <a:r>
              <a:rPr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Efficiency = </a:t>
            </a:r>
            <a:br>
              <a:rPr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well </a:t>
            </a:r>
            <a:r>
              <a:rPr b="1"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resources </a:t>
            </a:r>
            <a:r>
              <a:rPr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accessibility, match the </a:t>
            </a:r>
            <a:r>
              <a:rPr b="1"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needs </a:t>
            </a:r>
            <a:r>
              <a:rPr lang="en" sz="19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accessibility.</a:t>
            </a:r>
            <a:endParaRPr sz="19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76" name="Google Shape;976;p95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7" name="Google Shape;977;p95"/>
          <p:cNvSpPr txBox="1"/>
          <p:nvPr/>
        </p:nvSpPr>
        <p:spPr>
          <a:xfrm>
            <a:off x="713225" y="586300"/>
            <a:ext cx="632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ahoma"/>
                <a:ea typeface="Tahoma"/>
                <a:cs typeface="Tahoma"/>
                <a:sym typeface="Tahoma"/>
              </a:rPr>
              <a:t>Transit Efficiency</a:t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78" name="Google Shape;978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3" name="Google Shape;983;p96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84" name="Google Shape;984;p96"/>
          <p:cNvSpPr txBox="1"/>
          <p:nvPr/>
        </p:nvSpPr>
        <p:spPr>
          <a:xfrm>
            <a:off x="280650" y="1117475"/>
            <a:ext cx="8582700" cy="3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Eff 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= 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norm</a:t>
            </a:r>
            <a:r>
              <a:rPr b="1" lang="en" sz="1000">
                <a:latin typeface="Helvetica Neue"/>
                <a:ea typeface="Helvetica Neue"/>
                <a:cs typeface="Helvetica Neue"/>
                <a:sym typeface="Helvetica Neue"/>
              </a:rPr>
              <a:t>[-1, 1]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 (%ile Accessibility Score</a:t>
            </a:r>
            <a:r>
              <a:rPr lang="en" sz="1800">
                <a:latin typeface="Helvetica Neue"/>
                <a:ea typeface="Helvetica Neue"/>
                <a:cs typeface="Helvetica Neue"/>
                <a:sym typeface="Helvetica Neue"/>
              </a:rPr>
              <a:t> - %</a:t>
            </a:r>
            <a:r>
              <a:rPr b="1" lang="en" sz="1800">
                <a:latin typeface="Helvetica Neue"/>
                <a:ea typeface="Helvetica Neue"/>
                <a:cs typeface="Helvetica Neue"/>
                <a:sym typeface="Helvetica Neue"/>
              </a:rPr>
              <a:t>ile Transit Network Needs)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This way we can visualize areas on both ends of the error spectrum: 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-1				     0				        +1	</a:t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Access &lt; Needs 					 Access &gt; Needs</a:t>
            </a:r>
            <a:br>
              <a:rPr lang="en" sz="18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80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5" name="Google Shape;985;p96"/>
          <p:cNvSpPr/>
          <p:nvPr/>
        </p:nvSpPr>
        <p:spPr>
          <a:xfrm>
            <a:off x="2402200" y="3399339"/>
            <a:ext cx="4290000" cy="276900"/>
          </a:xfrm>
          <a:prstGeom prst="rect">
            <a:avLst/>
          </a:prstGeom>
          <a:gradFill>
            <a:gsLst>
              <a:gs pos="0">
                <a:srgbClr val="CC0000"/>
              </a:gs>
              <a:gs pos="25000">
                <a:srgbClr val="FFFFFF"/>
              </a:gs>
              <a:gs pos="50000">
                <a:srgbClr val="FFFFFF"/>
              </a:gs>
              <a:gs pos="75000">
                <a:srgbClr val="FFFFFF"/>
              </a:gs>
              <a:gs pos="100000">
                <a:srgbClr val="1155CC"/>
              </a:gs>
            </a:gsLst>
            <a:lin ang="0" scaled="0"/>
          </a:gradFill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6" name="Google Shape;986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7" name="Google Shape;987;p96"/>
          <p:cNvSpPr txBox="1"/>
          <p:nvPr/>
        </p:nvSpPr>
        <p:spPr>
          <a:xfrm>
            <a:off x="713225" y="586300"/>
            <a:ext cx="63261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Tahoma"/>
                <a:ea typeface="Tahoma"/>
                <a:cs typeface="Tahoma"/>
                <a:sym typeface="Tahoma"/>
              </a:rPr>
              <a:t>Transit Efficiency</a:t>
            </a:r>
            <a:endParaRPr b="1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2" name="Google Shape;992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4533" y="1066300"/>
            <a:ext cx="4837093" cy="3940724"/>
          </a:xfrm>
          <a:prstGeom prst="rect">
            <a:avLst/>
          </a:prstGeom>
          <a:noFill/>
          <a:ln>
            <a:noFill/>
          </a:ln>
        </p:spPr>
      </p:pic>
      <p:sp>
        <p:nvSpPr>
          <p:cNvPr id="993" name="Google Shape;993;p97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 Efficiency</a:t>
            </a:r>
            <a:endParaRPr/>
          </a:p>
        </p:txBody>
      </p:sp>
      <p:cxnSp>
        <p:nvCxnSpPr>
          <p:cNvPr id="994" name="Google Shape;994;p97"/>
          <p:cNvCxnSpPr/>
          <p:nvPr/>
        </p:nvCxnSpPr>
        <p:spPr>
          <a:xfrm>
            <a:off x="814975" y="1263460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5" name="Google Shape;995;p97"/>
          <p:cNvSpPr/>
          <p:nvPr/>
        </p:nvSpPr>
        <p:spPr>
          <a:xfrm flipH="1">
            <a:off x="7138000" y="3796219"/>
            <a:ext cx="1220100" cy="1210800"/>
          </a:xfrm>
          <a:prstGeom prst="rtTriangle">
            <a:avLst/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96" name="Google Shape;996;p97"/>
          <p:cNvCxnSpPr/>
          <p:nvPr/>
        </p:nvCxnSpPr>
        <p:spPr>
          <a:xfrm rot="10800000">
            <a:off x="6031125" y="1805100"/>
            <a:ext cx="9300" cy="24711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7" name="Google Shape;997;p97"/>
          <p:cNvSpPr txBox="1"/>
          <p:nvPr/>
        </p:nvSpPr>
        <p:spPr>
          <a:xfrm>
            <a:off x="6481325" y="2732850"/>
            <a:ext cx="5271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Helvetica Neue"/>
                <a:ea typeface="Helvetica Neue"/>
                <a:cs typeface="Helvetica Neue"/>
                <a:sym typeface="Helvetica Neue"/>
              </a:rPr>
              <a:t>Increased Efficiency</a:t>
            </a:r>
            <a:endParaRPr b="1"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8" name="Google Shape;998;p9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p98"/>
          <p:cNvSpPr txBox="1"/>
          <p:nvPr>
            <p:ph type="ctrTitle"/>
          </p:nvPr>
        </p:nvSpPr>
        <p:spPr>
          <a:xfrm>
            <a:off x="1690800" y="2712450"/>
            <a:ext cx="5762400" cy="11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6. Dashboard Demo</a:t>
            </a:r>
            <a:endParaRPr/>
          </a:p>
        </p:txBody>
      </p:sp>
      <p:sp>
        <p:nvSpPr>
          <p:cNvPr id="1004" name="Google Shape;1004;p9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5" name="Google Shape;1005;p98"/>
          <p:cNvSpPr txBox="1"/>
          <p:nvPr/>
        </p:nvSpPr>
        <p:spPr>
          <a:xfrm>
            <a:off x="2023950" y="3794400"/>
            <a:ext cx="50961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“</a:t>
            </a:r>
            <a:r>
              <a:rPr lang="en" sz="1900" u="sng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See what no person has seen before</a:t>
            </a:r>
            <a:r>
              <a:rPr lang="en" sz="1900">
                <a:solidFill>
                  <a:schemeClr val="lt1"/>
                </a:solidFill>
                <a:latin typeface="Questrial"/>
                <a:ea typeface="Questrial"/>
                <a:cs typeface="Questrial"/>
                <a:sym typeface="Questrial"/>
              </a:rPr>
              <a:t>”</a:t>
            </a:r>
            <a:endParaRPr sz="1900">
              <a:solidFill>
                <a:schemeClr val="lt1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p99"/>
          <p:cNvSpPr txBox="1"/>
          <p:nvPr>
            <p:ph type="ctrTitle"/>
          </p:nvPr>
        </p:nvSpPr>
        <p:spPr>
          <a:xfrm>
            <a:off x="1690800" y="2712450"/>
            <a:ext cx="5762400" cy="11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7. Conclusions</a:t>
            </a:r>
            <a:endParaRPr/>
          </a:p>
        </p:txBody>
      </p:sp>
      <p:sp>
        <p:nvSpPr>
          <p:cNvPr id="1011" name="Google Shape;1011;p9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0"/>
          <p:cNvSpPr txBox="1"/>
          <p:nvPr>
            <p:ph type="title"/>
          </p:nvPr>
        </p:nvSpPr>
        <p:spPr>
          <a:xfrm>
            <a:off x="892050" y="530725"/>
            <a:ext cx="7359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Conclusions</a:t>
            </a:r>
            <a:endParaRPr/>
          </a:p>
        </p:txBody>
      </p:sp>
      <p:sp>
        <p:nvSpPr>
          <p:cNvPr id="1017" name="Google Shape;1017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8" name="Google Shape;1018;p100"/>
          <p:cNvSpPr/>
          <p:nvPr/>
        </p:nvSpPr>
        <p:spPr>
          <a:xfrm>
            <a:off x="1040300" y="1941750"/>
            <a:ext cx="3231000" cy="222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0"/>
          <p:cNvSpPr/>
          <p:nvPr/>
        </p:nvSpPr>
        <p:spPr>
          <a:xfrm>
            <a:off x="4985050" y="1941750"/>
            <a:ext cx="3297000" cy="2228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0" name="Google Shape;1020;p100"/>
          <p:cNvSpPr txBox="1"/>
          <p:nvPr/>
        </p:nvSpPr>
        <p:spPr>
          <a:xfrm>
            <a:off x="1107200" y="2409300"/>
            <a:ext cx="30972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Developed a </a:t>
            </a:r>
            <a:r>
              <a:rPr b="1" lang="en" sz="1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Scalable framework </a:t>
            </a:r>
            <a:r>
              <a:rPr lang="en" sz="1800">
                <a:solidFill>
                  <a:schemeClr val="accent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for computing and visualizing transit accessibility measures.</a:t>
            </a:r>
            <a:endParaRPr sz="17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1" name="Google Shape;1021;p100"/>
          <p:cNvSpPr txBox="1"/>
          <p:nvPr>
            <p:ph idx="4294967295" type="subTitle"/>
          </p:nvPr>
        </p:nvSpPr>
        <p:spPr>
          <a:xfrm>
            <a:off x="5110300" y="2164650"/>
            <a:ext cx="3046500" cy="17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Identified areas</a:t>
            </a: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high and low cultural-transit  accessibility by </a:t>
            </a:r>
            <a:r>
              <a:rPr b="1"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time</a:t>
            </a: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b="1"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date</a:t>
            </a: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and </a:t>
            </a:r>
            <a:r>
              <a:rPr b="1"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amenity type</a:t>
            </a: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using our deployed dashboard.</a:t>
            </a:r>
            <a:endParaRPr sz="1800">
              <a:solidFill>
                <a:schemeClr val="accent6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50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4" name="Google Shape;344;p38"/>
          <p:cNvSpPr txBox="1"/>
          <p:nvPr>
            <p:ph idx="4294967295" type="body"/>
          </p:nvPr>
        </p:nvSpPr>
        <p:spPr>
          <a:xfrm>
            <a:off x="332225" y="1195550"/>
            <a:ext cx="7757700" cy="23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2286000" marR="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725">
                <a:latin typeface="Helvetica Neue Light"/>
                <a:ea typeface="Helvetica Neue Light"/>
                <a:cs typeface="Helvetica Neue Light"/>
                <a:sym typeface="Helvetica Neue Light"/>
              </a:rPr>
              <a:t>Mode				Measure based on:</a:t>
            </a:r>
            <a:endParaRPr sz="1725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457200" lvl="0" marL="0" marR="0" rtl="0" algn="l">
              <a:lnSpc>
                <a:spcPct val="150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rPr lang="en" sz="1725">
                <a:latin typeface="Helvetica Neue Light"/>
                <a:ea typeface="Helvetica Neue Light"/>
                <a:cs typeface="Helvetica Neue Light"/>
                <a:sym typeface="Helvetica Neue Light"/>
              </a:rPr>
              <a:t>Last year:		</a:t>
            </a:r>
            <a:r>
              <a:rPr b="1" lang="en" sz="1725">
                <a:latin typeface="Helvetica Neue"/>
                <a:ea typeface="Helvetica Neue"/>
                <a:cs typeface="Helvetica Neue"/>
                <a:sym typeface="Helvetica Neue"/>
              </a:rPr>
              <a:t>Driving/Walking		Distance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5" name="Google Shape;345;p38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Measures of Accessibility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46" name="Google Shape;346;p38"/>
          <p:cNvSpPr txBox="1"/>
          <p:nvPr/>
        </p:nvSpPr>
        <p:spPr>
          <a:xfrm>
            <a:off x="6993650" y="2318600"/>
            <a:ext cx="201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[1] </a:t>
            </a: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Statistics Canada, 2021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101"/>
          <p:cNvSpPr txBox="1"/>
          <p:nvPr>
            <p:ph type="ctrTitle"/>
          </p:nvPr>
        </p:nvSpPr>
        <p:spPr>
          <a:xfrm>
            <a:off x="1690800" y="2712450"/>
            <a:ext cx="5762400" cy="110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</a:t>
            </a:r>
            <a:r>
              <a:rPr lang="en"/>
              <a:t>. Limitations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 Future Work</a:t>
            </a:r>
            <a:endParaRPr/>
          </a:p>
        </p:txBody>
      </p:sp>
      <p:sp>
        <p:nvSpPr>
          <p:cNvPr id="1027" name="Google Shape;1027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102"/>
          <p:cNvSpPr txBox="1"/>
          <p:nvPr>
            <p:ph idx="6" type="title"/>
          </p:nvPr>
        </p:nvSpPr>
        <p:spPr>
          <a:xfrm>
            <a:off x="675650" y="819050"/>
            <a:ext cx="6540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8. Limitations &amp; Future Work</a:t>
            </a:r>
            <a:endParaRPr/>
          </a:p>
        </p:txBody>
      </p:sp>
      <p:sp>
        <p:nvSpPr>
          <p:cNvPr id="1033" name="Google Shape;1033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34" name="Google Shape;1034;p102"/>
          <p:cNvSpPr txBox="1"/>
          <p:nvPr>
            <p:ph idx="1" type="subTitle"/>
          </p:nvPr>
        </p:nvSpPr>
        <p:spPr>
          <a:xfrm>
            <a:off x="726800" y="1997750"/>
            <a:ext cx="2286600" cy="1967700"/>
          </a:xfrm>
          <a:prstGeom prst="rect">
            <a:avLst/>
          </a:prstGeom>
        </p:spPr>
        <p:txBody>
          <a:bodyPr anchorCtr="0" anchor="t" bIns="91425" lIns="2857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Amenity Weights</a:t>
            </a:r>
            <a:endParaRPr sz="15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</a:rPr>
              <a:t>Weights are too similar in value (0.4 - 0.6), thus do not alter the shape of score distributions</a:t>
            </a:r>
            <a:endParaRPr sz="1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accent6"/>
                </a:solidFill>
              </a:rPr>
              <a:t>Need for more objective data sources</a:t>
            </a:r>
            <a:endParaRPr sz="1300">
              <a:solidFill>
                <a:schemeClr val="accent6"/>
              </a:solidFill>
            </a:endParaRPr>
          </a:p>
        </p:txBody>
      </p:sp>
      <p:sp>
        <p:nvSpPr>
          <p:cNvPr id="1035" name="Google Shape;1035;p102"/>
          <p:cNvSpPr txBox="1"/>
          <p:nvPr>
            <p:ph idx="1" type="subTitle"/>
          </p:nvPr>
        </p:nvSpPr>
        <p:spPr>
          <a:xfrm>
            <a:off x="3454275" y="1997750"/>
            <a:ext cx="2346300" cy="1269600"/>
          </a:xfrm>
          <a:prstGeom prst="rect">
            <a:avLst/>
          </a:prstGeom>
        </p:spPr>
        <p:txBody>
          <a:bodyPr anchorCtr="0" anchor="t" bIns="91425" lIns="2857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5"/>
                </a:solidFill>
              </a:rPr>
              <a:t>Estimated </a:t>
            </a:r>
            <a:r>
              <a:rPr b="1" lang="en" sz="1800">
                <a:solidFill>
                  <a:schemeClr val="accent6"/>
                </a:solidFill>
              </a:rPr>
              <a:t>Transit Time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300">
                <a:solidFill>
                  <a:schemeClr val="accent6"/>
                </a:solidFill>
              </a:rPr>
              <a:t>Does not consider: traffic, bus delays, max capacity busses, road construction, etc.</a:t>
            </a:r>
            <a:endParaRPr sz="1300">
              <a:solidFill>
                <a:schemeClr val="accent6"/>
              </a:solidFill>
            </a:endParaRPr>
          </a:p>
        </p:txBody>
      </p:sp>
      <p:sp>
        <p:nvSpPr>
          <p:cNvPr id="1036" name="Google Shape;1036;p102"/>
          <p:cNvSpPr txBox="1"/>
          <p:nvPr>
            <p:ph idx="1" type="subTitle"/>
          </p:nvPr>
        </p:nvSpPr>
        <p:spPr>
          <a:xfrm>
            <a:off x="6241450" y="1997750"/>
            <a:ext cx="2286600" cy="1668000"/>
          </a:xfrm>
          <a:prstGeom prst="rect">
            <a:avLst/>
          </a:prstGeom>
        </p:spPr>
        <p:txBody>
          <a:bodyPr anchorCtr="0" anchor="t" bIns="91425" lIns="2857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6"/>
                </a:solidFill>
              </a:rPr>
              <a:t>Traffic Data</a:t>
            </a:r>
            <a:endParaRPr b="1" sz="18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</a:rPr>
              <a:t>Incorporate traffic congestion data into accessibility model</a:t>
            </a:r>
            <a:endParaRPr sz="1300">
              <a:solidFill>
                <a:schemeClr val="accent6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6"/>
                </a:solidFill>
              </a:rPr>
              <a:t>Account for pinch-points within the traffic network</a:t>
            </a:r>
            <a:endParaRPr sz="1300">
              <a:solidFill>
                <a:schemeClr val="accent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10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2" name="Google Shape;1042;p103"/>
          <p:cNvSpPr txBox="1"/>
          <p:nvPr>
            <p:ph idx="4294967295" type="body"/>
          </p:nvPr>
        </p:nvSpPr>
        <p:spPr>
          <a:xfrm>
            <a:off x="713250" y="1481800"/>
            <a:ext cx="77175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would like to acknowledge the time and effort of our advisors</a:t>
            </a:r>
            <a:endParaRPr b="1" sz="180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Joseph Kuchar</a:t>
            </a:r>
            <a:endParaRPr b="1" i="1" sz="180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8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Bjenk Ellefsen</a:t>
            </a:r>
            <a:endParaRPr sz="180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to</a:t>
            </a:r>
            <a:endParaRPr sz="180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i="1" lang="en" sz="1800">
                <a:solidFill>
                  <a:srgbClr val="20212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 MDS faculty members</a:t>
            </a:r>
            <a:endParaRPr b="1" i="1" sz="1800">
              <a:solidFill>
                <a:srgbClr val="20212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43" name="Google Shape;1043;p103"/>
          <p:cNvSpPr txBox="1"/>
          <p:nvPr>
            <p:ph type="title"/>
          </p:nvPr>
        </p:nvSpPr>
        <p:spPr>
          <a:xfrm>
            <a:off x="713225" y="530584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Acknowledgements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04"/>
          <p:cNvSpPr txBox="1"/>
          <p:nvPr>
            <p:ph type="title"/>
          </p:nvPr>
        </p:nvSpPr>
        <p:spPr>
          <a:xfrm>
            <a:off x="716550" y="53072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References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9" name="Google Shape;1049;p10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50" name="Google Shape;1050;p104"/>
          <p:cNvSpPr txBox="1"/>
          <p:nvPr/>
        </p:nvSpPr>
        <p:spPr>
          <a:xfrm>
            <a:off x="713225" y="1414725"/>
            <a:ext cx="76257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AutoNum type="arabicPeriod"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Statistics Canada, Alasia, A., Newstead, N., Kuchar, J., &amp; Radulescu, M. (2021, February). Measuring </a:t>
            </a:r>
            <a:b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	proximity to services and amenities: An experimental set of indicators for neighbourhoods and </a:t>
            </a:r>
            <a:b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	localities. https://www150.statcan.gc.ca/n1/pub/18-001-x/18-001-x2020001-eng.htm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AutoNum type="arabicPeriod"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Statistics Canada. (2017, November). Commuters using sustainable transportation in census </a:t>
            </a:r>
            <a:b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	metropolitan areas. </a:t>
            </a:r>
            <a:r>
              <a:rPr lang="en" sz="1200">
                <a:solidFill>
                  <a:schemeClr val="hlink"/>
                </a:solidFill>
                <a:uFill>
                  <a:noFill/>
                </a:u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https://www12.statcan.gc.ca/census-recensement/2016/as-sa/98-200-x/</a:t>
            </a:r>
            <a:b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	2016029/98-200-x2016029-eng.cfm</a:t>
            </a:r>
            <a:b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</a:b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"/>
              <a:buAutoNum type="arabicPeriod"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Lubitow, A., Rainer, J., &amp; Bassett, S. (2017) Exclusion and vulnerability on public transit: experiences of </a:t>
            </a:r>
            <a:b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	transit dependent riders in Portland, Oregon, Mobilities, 12:6, 924-937, DOI: </a:t>
            </a:r>
            <a:b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	10.1080/17450101.2016.1253816</a:t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55" name="Google Shape;1055;p105"/>
          <p:cNvCxnSpPr/>
          <p:nvPr/>
        </p:nvCxnSpPr>
        <p:spPr>
          <a:xfrm>
            <a:off x="11375" y="673075"/>
            <a:ext cx="3742800" cy="4470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56" name="Google Shape;1056;p105"/>
          <p:cNvPicPr preferRelativeResize="0"/>
          <p:nvPr/>
        </p:nvPicPr>
        <p:blipFill>
          <a:blip r:embed="rId3">
            <a:alphaModFix amt="27000"/>
          </a:blip>
          <a:stretch>
            <a:fillRect/>
          </a:stretch>
        </p:blipFill>
        <p:spPr>
          <a:xfrm>
            <a:off x="0" y="0"/>
            <a:ext cx="9144000" cy="3810005"/>
          </a:xfrm>
          <a:prstGeom prst="rect">
            <a:avLst/>
          </a:prstGeom>
          <a:noFill/>
          <a:ln>
            <a:noFill/>
          </a:ln>
        </p:spPr>
      </p:pic>
      <p:sp>
        <p:nvSpPr>
          <p:cNvPr id="1057" name="Google Shape;1057;p105"/>
          <p:cNvSpPr/>
          <p:nvPr/>
        </p:nvSpPr>
        <p:spPr>
          <a:xfrm flipH="1" rot="5400000">
            <a:off x="-214263" y="3867600"/>
            <a:ext cx="1355400" cy="13143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58" name="Google Shape;1058;p105"/>
          <p:cNvSpPr txBox="1"/>
          <p:nvPr/>
        </p:nvSpPr>
        <p:spPr>
          <a:xfrm>
            <a:off x="1408950" y="3810000"/>
            <a:ext cx="6326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chemeClr val="accent1"/>
                </a:solidFill>
                <a:latin typeface="Tahoma"/>
                <a:ea typeface="Tahoma"/>
                <a:cs typeface="Tahoma"/>
                <a:sym typeface="Tahoma"/>
              </a:rPr>
              <a:t>Thank You</a:t>
            </a:r>
            <a:endParaRPr b="1" sz="3600">
              <a:solidFill>
                <a:schemeClr val="accent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59" name="Google Shape;1059;p10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3" name="Shape 10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" name="Google Shape;1064;p106"/>
          <p:cNvSpPr txBox="1"/>
          <p:nvPr>
            <p:ph idx="6" type="title"/>
          </p:nvPr>
        </p:nvSpPr>
        <p:spPr>
          <a:xfrm>
            <a:off x="1687950" y="2054725"/>
            <a:ext cx="5768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Additional </a:t>
            </a:r>
            <a:r>
              <a:rPr lang="en">
                <a:latin typeface="Tahoma"/>
                <a:ea typeface="Tahoma"/>
                <a:cs typeface="Tahoma"/>
                <a:sym typeface="Tahoma"/>
              </a:rPr>
              <a:t>Slides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65" name="Google Shape;1065;p10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107"/>
          <p:cNvSpPr txBox="1"/>
          <p:nvPr>
            <p:ph type="title"/>
          </p:nvPr>
        </p:nvSpPr>
        <p:spPr>
          <a:xfrm>
            <a:off x="605925" y="340975"/>
            <a:ext cx="77109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Tahoma"/>
                <a:ea typeface="Tahoma"/>
                <a:cs typeface="Tahoma"/>
                <a:sym typeface="Tahoma"/>
              </a:rPr>
              <a:t>The Data We Used</a:t>
            </a:r>
            <a:endParaRPr sz="2700"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071" name="Google Shape;1071;p107"/>
          <p:cNvGraphicFramePr/>
          <p:nvPr/>
        </p:nvGraphicFramePr>
        <p:xfrm>
          <a:off x="605913" y="1082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{F2E52E55-C577-4639-8111-8AF97B2181FC}</a:tableStyleId>
              </a:tblPr>
              <a:tblGrid>
                <a:gridCol w="2440050"/>
                <a:gridCol w="2780050"/>
                <a:gridCol w="2792400"/>
              </a:tblGrid>
              <a:tr h="269875">
                <a:tc>
                  <a:txBody>
                    <a:bodyPr/>
                    <a:lstStyle/>
                    <a:p>
                      <a:pPr indent="0" lvl="0" marL="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500">
                          <a:solidFill>
                            <a:srgbClr val="2D3B4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Data</a:t>
                      </a:r>
                      <a:endParaRPr b="1" i="1" sz="1500">
                        <a:solidFill>
                          <a:srgbClr val="2D3B4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500">
                          <a:solidFill>
                            <a:srgbClr val="2D3B4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Features</a:t>
                      </a:r>
                      <a:endParaRPr b="1" i="1" sz="1500">
                        <a:solidFill>
                          <a:srgbClr val="2D3B4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just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sz="1500">
                          <a:solidFill>
                            <a:srgbClr val="2D3B45"/>
                          </a:solidFill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Source</a:t>
                      </a:r>
                      <a:endParaRPr b="1" i="1" sz="1500">
                        <a:solidFill>
                          <a:srgbClr val="2D3B45"/>
                        </a:solidFill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5450"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General Transit Feed Specification (GTFS)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All transit network data (stop coordinates, stop times, bus routes, etc.)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TransLink Open API</a:t>
                      </a:r>
                      <a:endParaRPr baseline="30000"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1650"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Dissemination Blocks (Origins)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8686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Unique block ID, latitude, and longitude of the city block’s centroid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8686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Census of Population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Statistics Canada)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686868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0050"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Amenities (Destinations)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T cap="flat" cmpd="sng" w="9525">
                      <a:solidFill>
                        <a:srgbClr val="68686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Unique destination ID, types, latitude, and longitude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T cap="flat" cmpd="sng" w="9525">
                      <a:solidFill>
                        <a:srgbClr val="68686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The Open Database of Cultural and Art Facilities (ODCAF)</a:t>
                      </a:r>
                      <a:endParaRPr baseline="30000"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T cap="flat" cmpd="sng" w="9525">
                      <a:solidFill>
                        <a:srgbClr val="686868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14300"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OpenStreetMap (OSM)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Urban street network data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openstreetmap.org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6350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9600"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Geospatial </a:t>
                      </a: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Shapefile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Dissemination block unique ID, longitude/latitude polygon data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Census Cartographic Boundary File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(</a:t>
                      </a: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Statistics Canada)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73300"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‘</a:t>
                      </a:r>
                      <a:r>
                        <a:rPr i="1"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Mass’</a:t>
                      </a: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 and Importance Features on Amenities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Operating Hours/Days, Visitors, Ratings, Reviews;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Total space, total </a:t>
                      </a: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volume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76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2D3B45"/>
                          </a:solidFill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Google API and BC Public Libraries Systems</a:t>
                      </a:r>
                      <a:endParaRPr sz="1200">
                        <a:solidFill>
                          <a:srgbClr val="2D3B45"/>
                        </a:solidFill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T="63500" marB="63500" marR="63500" marL="6350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6350">
                      <a:solidFill>
                        <a:srgbClr val="43434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2" name="Google Shape;1072;p10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08"/>
          <p:cNvPicPr preferRelativeResize="0"/>
          <p:nvPr/>
        </p:nvPicPr>
        <p:blipFill rotWithShape="1">
          <a:blip r:embed="rId3">
            <a:alphaModFix/>
          </a:blip>
          <a:srcRect b="2688" l="0" r="10897" t="1973"/>
          <a:stretch/>
        </p:blipFill>
        <p:spPr>
          <a:xfrm>
            <a:off x="1690725" y="1032438"/>
            <a:ext cx="5624475" cy="3809562"/>
          </a:xfrm>
          <a:prstGeom prst="rect">
            <a:avLst/>
          </a:prstGeom>
          <a:noFill/>
          <a:ln>
            <a:noFill/>
          </a:ln>
        </p:spPr>
      </p:pic>
      <p:sp>
        <p:nvSpPr>
          <p:cNvPr id="1078" name="Google Shape;1078;p10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79" name="Google Shape;1079;p108"/>
          <p:cNvSpPr txBox="1"/>
          <p:nvPr>
            <p:ph type="title"/>
          </p:nvPr>
        </p:nvSpPr>
        <p:spPr>
          <a:xfrm>
            <a:off x="616800" y="284177"/>
            <a:ext cx="85200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Tahoma"/>
                <a:ea typeface="Tahoma"/>
                <a:cs typeface="Tahoma"/>
                <a:sym typeface="Tahoma"/>
              </a:rPr>
              <a:t>Transit Measures Density by Subdivision</a:t>
            </a:r>
            <a:endParaRPr sz="2400">
              <a:latin typeface="Tahoma"/>
              <a:ea typeface="Tahoma"/>
              <a:cs typeface="Tahoma"/>
              <a:sym typeface="Tahoma"/>
            </a:endParaRPr>
          </a:p>
        </p:txBody>
      </p:sp>
      <p:cxnSp>
        <p:nvCxnSpPr>
          <p:cNvPr id="1080" name="Google Shape;1080;p108"/>
          <p:cNvCxnSpPr/>
          <p:nvPr/>
        </p:nvCxnSpPr>
        <p:spPr>
          <a:xfrm>
            <a:off x="82652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5" name="Google Shape;1085;p109"/>
          <p:cNvCxnSpPr/>
          <p:nvPr/>
        </p:nvCxnSpPr>
        <p:spPr>
          <a:xfrm>
            <a:off x="826525" y="897635"/>
            <a:ext cx="647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6" name="Google Shape;1086;p109"/>
          <p:cNvSpPr txBox="1"/>
          <p:nvPr/>
        </p:nvSpPr>
        <p:spPr>
          <a:xfrm>
            <a:off x="566925" y="306450"/>
            <a:ext cx="7543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Tahoma"/>
                <a:ea typeface="Tahoma"/>
                <a:cs typeface="Tahoma"/>
                <a:sym typeface="Tahoma"/>
              </a:rPr>
              <a:t>How Amenity Weights Affect the Score </a:t>
            </a:r>
            <a:endParaRPr b="1" sz="24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87" name="Google Shape;1087;p10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88" name="Google Shape;108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625" y="1181576"/>
            <a:ext cx="6309350" cy="39187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9" name="Google Shape;1089;p109"/>
          <p:cNvCxnSpPr/>
          <p:nvPr/>
        </p:nvCxnSpPr>
        <p:spPr>
          <a:xfrm rot="10800000">
            <a:off x="2231150" y="3730925"/>
            <a:ext cx="420600" cy="411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0" name="Google Shape;1090;p109"/>
          <p:cNvSpPr txBox="1"/>
          <p:nvPr/>
        </p:nvSpPr>
        <p:spPr>
          <a:xfrm>
            <a:off x="1764800" y="969275"/>
            <a:ext cx="455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estrial"/>
                <a:ea typeface="Questrial"/>
                <a:cs typeface="Questrial"/>
                <a:sym typeface="Questrial"/>
              </a:rPr>
              <a:t>The nearest amenity score distribution </a:t>
            </a:r>
            <a:endParaRPr>
              <a:latin typeface="Questrial"/>
              <a:ea typeface="Questrial"/>
              <a:cs typeface="Questrial"/>
              <a:sym typeface="Quest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2" name="Google Shape;352;p39"/>
          <p:cNvSpPr txBox="1"/>
          <p:nvPr>
            <p:ph idx="4294967295" type="body"/>
          </p:nvPr>
        </p:nvSpPr>
        <p:spPr>
          <a:xfrm>
            <a:off x="931575" y="1518800"/>
            <a:ext cx="6610800" cy="9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b="1" lang="en" sz="2100">
                <a:latin typeface="Helvetica Neue"/>
                <a:ea typeface="Helvetica Neue"/>
                <a:cs typeface="Helvetica Neue"/>
                <a:sym typeface="Helvetica Neue"/>
              </a:rPr>
              <a:t>Multi-modal complexity </a:t>
            </a:r>
            <a:b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= bussing + walking + biking</a:t>
            </a:r>
            <a:endParaRPr i="1"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3" name="Google Shape;353;p39"/>
          <p:cNvSpPr txBox="1"/>
          <p:nvPr>
            <p:ph type="title"/>
          </p:nvPr>
        </p:nvSpPr>
        <p:spPr>
          <a:xfrm>
            <a:off x="713225" y="530575"/>
            <a:ext cx="5453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What about public transit?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54" name="Google Shape;354;p39"/>
          <p:cNvSpPr txBox="1"/>
          <p:nvPr/>
        </p:nvSpPr>
        <p:spPr>
          <a:xfrm>
            <a:off x="931575" y="2466200"/>
            <a:ext cx="5234700" cy="8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Questrial"/>
              <a:buChar char="●"/>
            </a:pPr>
            <a:r>
              <a:rPr b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Transit network complexity </a:t>
            </a:r>
            <a:b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= many possible travel solutions</a:t>
            </a:r>
            <a:endParaRPr/>
          </a:p>
        </p:txBody>
      </p:sp>
      <p:sp>
        <p:nvSpPr>
          <p:cNvPr id="355" name="Google Shape;355;p39"/>
          <p:cNvSpPr txBox="1"/>
          <p:nvPr/>
        </p:nvSpPr>
        <p:spPr>
          <a:xfrm>
            <a:off x="878775" y="3828875"/>
            <a:ext cx="5340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i="1" lang="en" sz="21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difficult to compute.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1" name="Google Shape;361;p40"/>
          <p:cNvSpPr txBox="1"/>
          <p:nvPr>
            <p:ph idx="4294967295" type="body"/>
          </p:nvPr>
        </p:nvSpPr>
        <p:spPr>
          <a:xfrm>
            <a:off x="960275" y="1518800"/>
            <a:ext cx="79038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Font typeface="Helvetica Neue"/>
              <a:buChar char="●"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Canadians depending on public transit: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Large Cities: 	</a:t>
            </a:r>
            <a:r>
              <a:rPr b="1" lang="en" sz="2100">
                <a:latin typeface="Helvetica Neue"/>
                <a:ea typeface="Helvetica Neue"/>
                <a:cs typeface="Helvetica Neue"/>
                <a:sym typeface="Helvetica Neue"/>
              </a:rPr>
              <a:t>1 in 5</a:t>
            </a:r>
            <a:endParaRPr b="1"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1" marL="1371600" rtl="0" algn="l">
              <a:spcBef>
                <a:spcPts val="0"/>
              </a:spcBef>
              <a:spcAft>
                <a:spcPts val="0"/>
              </a:spcAft>
              <a:buSzPts val="2100"/>
              <a:buChar char="○"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All Cities: 		</a:t>
            </a:r>
            <a:r>
              <a:rPr b="1" lang="en" sz="2100">
                <a:latin typeface="Helvetica Neue"/>
                <a:ea typeface="Helvetica Neue"/>
                <a:cs typeface="Helvetica Neue"/>
                <a:sym typeface="Helvetica Neue"/>
              </a:rPr>
              <a:t>1 in 6</a:t>
            </a:r>
            <a:br>
              <a:rPr b="1" lang="en" sz="2100">
                <a:latin typeface="Helvetica Neue"/>
                <a:ea typeface="Helvetica Neue"/>
                <a:cs typeface="Helvetica Neue"/>
                <a:sym typeface="Helvetica Neue"/>
              </a:rPr>
            </a:br>
            <a:endParaRPr b="1"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If transit accessibility </a:t>
            </a:r>
            <a:r>
              <a:rPr b="1" lang="en" sz="21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isn’t measured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,</a:t>
            </a:r>
            <a:b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we </a:t>
            </a:r>
            <a:r>
              <a:rPr b="1" lang="en" sz="2100">
                <a:solidFill>
                  <a:srgbClr val="98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under-represent</a:t>
            </a:r>
            <a:r>
              <a:rPr lang="en" sz="2100">
                <a:latin typeface="Helvetica Neue"/>
                <a:ea typeface="Helvetica Neue"/>
                <a:cs typeface="Helvetica Neue"/>
                <a:sym typeface="Helvetica Neue"/>
              </a:rPr>
              <a:t> a large segment of the population.</a:t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40"/>
          <p:cNvSpPr txBox="1"/>
          <p:nvPr>
            <p:ph type="title"/>
          </p:nvPr>
        </p:nvSpPr>
        <p:spPr>
          <a:xfrm>
            <a:off x="713225" y="530575"/>
            <a:ext cx="5453100" cy="52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ahoma"/>
                <a:ea typeface="Tahoma"/>
                <a:cs typeface="Tahoma"/>
                <a:sym typeface="Tahoma"/>
              </a:rPr>
              <a:t>What about public transit?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63" name="Google Shape;363;p40"/>
          <p:cNvSpPr txBox="1"/>
          <p:nvPr/>
        </p:nvSpPr>
        <p:spPr>
          <a:xfrm>
            <a:off x="5470827" y="1959000"/>
            <a:ext cx="201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[2] Statistics Canada, 2017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40"/>
          <p:cNvSpPr txBox="1"/>
          <p:nvPr/>
        </p:nvSpPr>
        <p:spPr>
          <a:xfrm>
            <a:off x="5471800" y="2328300"/>
            <a:ext cx="2015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Helvetica Neue"/>
                <a:ea typeface="Helvetica Neue"/>
                <a:cs typeface="Helvetica Neue"/>
                <a:sym typeface="Helvetica Neue"/>
              </a:rPr>
              <a:t>[2] Statistics Canada, 2017</a:t>
            </a:r>
            <a:endParaRPr sz="1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Grayscale Pitch Deck by Slidesgo">
  <a:themeElements>
    <a:clrScheme name="Simple Light">
      <a:dk1>
        <a:srgbClr val="383838"/>
      </a:dk1>
      <a:lt1>
        <a:srgbClr val="EEEEEE"/>
      </a:lt1>
      <a:dk2>
        <a:srgbClr val="DBDBDB"/>
      </a:dk2>
      <a:lt2>
        <a:srgbClr val="929292"/>
      </a:lt2>
      <a:accent1>
        <a:srgbClr val="383838"/>
      </a:accent1>
      <a:accent2>
        <a:srgbClr val="383838"/>
      </a:accent2>
      <a:accent3>
        <a:srgbClr val="383838"/>
      </a:accent3>
      <a:accent4>
        <a:srgbClr val="383838"/>
      </a:accent4>
      <a:accent5>
        <a:srgbClr val="FFFFFF"/>
      </a:accent5>
      <a:accent6>
        <a:srgbClr val="FFFFFF"/>
      </a:accent6>
      <a:hlink>
        <a:srgbClr val="38383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